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1"/>
  </p:notesMasterIdLst>
  <p:sldIdLst>
    <p:sldId id="436" r:id="rId2"/>
    <p:sldId id="679" r:id="rId3"/>
    <p:sldId id="3286" r:id="rId4"/>
    <p:sldId id="3435" r:id="rId5"/>
    <p:sldId id="687" r:id="rId6"/>
    <p:sldId id="3440" r:id="rId7"/>
    <p:sldId id="677" r:id="rId8"/>
    <p:sldId id="654" r:id="rId9"/>
    <p:sldId id="656" r:id="rId10"/>
    <p:sldId id="660" r:id="rId11"/>
    <p:sldId id="621" r:id="rId12"/>
    <p:sldId id="623" r:id="rId13"/>
    <p:sldId id="622" r:id="rId14"/>
    <p:sldId id="669" r:id="rId15"/>
    <p:sldId id="625" r:id="rId16"/>
    <p:sldId id="671" r:id="rId17"/>
    <p:sldId id="627" r:id="rId18"/>
    <p:sldId id="651" r:id="rId19"/>
    <p:sldId id="672" r:id="rId20"/>
    <p:sldId id="629" r:id="rId21"/>
    <p:sldId id="652" r:id="rId22"/>
    <p:sldId id="663" r:id="rId23"/>
    <p:sldId id="571" r:id="rId24"/>
    <p:sldId id="635" r:id="rId25"/>
    <p:sldId id="298" r:id="rId26"/>
    <p:sldId id="615" r:id="rId27"/>
    <p:sldId id="633" r:id="rId28"/>
    <p:sldId id="657" r:id="rId29"/>
    <p:sldId id="668" r:id="rId30"/>
    <p:sldId id="3441" r:id="rId31"/>
    <p:sldId id="665" r:id="rId32"/>
    <p:sldId id="272" r:id="rId33"/>
    <p:sldId id="666" r:id="rId34"/>
    <p:sldId id="276" r:id="rId35"/>
    <p:sldId id="667" r:id="rId36"/>
    <p:sldId id="658" r:id="rId37"/>
    <p:sldId id="664" r:id="rId38"/>
    <p:sldId id="479" r:id="rId39"/>
    <p:sldId id="676"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Headline One" panose="00000400000000000000" pitchFamily="2" charset="0"/>
      <p:regular r:id="rId48"/>
    </p:embeddedFont>
    <p:embeddedFont>
      <p:font typeface="Headline One HPLHS" panose="00000400000000000000" pitchFamily="2" charset="0"/>
      <p:regular r:id="rId49"/>
    </p:embeddedFont>
    <p:embeddedFont>
      <p:font typeface="Segoe UI Light" panose="020B0502040204020203" pitchFamily="34" charset="0"/>
      <p:regular r:id="rId50"/>
      <p:italic r:id="rId5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hafagy, Ibrahim (external - Partner)" initials="KI(-P" lastIdx="2" clrIdx="0">
    <p:extLst>
      <p:ext uri="{19B8F6BF-5375-455C-9EA6-DF929625EA0E}">
        <p15:presenceInfo xmlns:p15="http://schemas.microsoft.com/office/powerpoint/2012/main" userId="Khafagy, Ibrahim (external - Part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5252"/>
    <a:srgbClr val="33B830"/>
    <a:srgbClr val="CC0099"/>
    <a:srgbClr val="EE6E16"/>
    <a:srgbClr val="0083CA"/>
    <a:srgbClr val="726AAB"/>
    <a:srgbClr val="575759"/>
    <a:srgbClr val="FFFFFF"/>
    <a:srgbClr val="C51CB2"/>
    <a:srgbClr val="6A6A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84" autoAdjust="0"/>
    <p:restoredTop sz="94980" autoAdjust="0"/>
  </p:normalViewPr>
  <p:slideViewPr>
    <p:cSldViewPr snapToGrid="0">
      <p:cViewPr varScale="1">
        <p:scale>
          <a:sx n="82" d="100"/>
          <a:sy n="82" d="100"/>
        </p:scale>
        <p:origin x="869" y="91"/>
      </p:cViewPr>
      <p:guideLst>
        <p:guide orient="horz" pos="2160"/>
        <p:guide pos="3840"/>
      </p:guideLst>
    </p:cSldViewPr>
  </p:slideViewPr>
  <p:notesTextViewPr>
    <p:cViewPr>
      <p:scale>
        <a:sx n="1" d="1"/>
        <a:sy n="1" d="1"/>
      </p:scale>
      <p:origin x="0" y="0"/>
    </p:cViewPr>
  </p:notesTextViewPr>
  <p:notesViewPr>
    <p:cSldViewPr snapToGrid="0">
      <p:cViewPr varScale="1">
        <p:scale>
          <a:sx n="81" d="100"/>
          <a:sy n="81" d="100"/>
        </p:scale>
        <p:origin x="3894"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89327628716531"/>
          <c:y val="2.168148910857283E-2"/>
          <c:w val="0.82550746800803809"/>
          <c:h val="0.89238725785713902"/>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Segoe UI Light" panose="020B0502040204020203" pitchFamily="34" charset="0"/>
                    <a:ea typeface="+mn-ea"/>
                    <a:cs typeface="Segoe UI Light" panose="020B0502040204020203"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Ghana</c:v>
                </c:pt>
                <c:pt idx="1">
                  <c:v>Benin</c:v>
                </c:pt>
                <c:pt idx="2">
                  <c:v>Burundi</c:v>
                </c:pt>
                <c:pt idx="3">
                  <c:v>Mali</c:v>
                </c:pt>
                <c:pt idx="4">
                  <c:v>Côte d'Ivoire</c:v>
                </c:pt>
                <c:pt idx="5">
                  <c:v>Madagascar</c:v>
                </c:pt>
                <c:pt idx="6">
                  <c:v>Seychelles</c:v>
                </c:pt>
                <c:pt idx="7">
                  <c:v>Mozambique</c:v>
                </c:pt>
                <c:pt idx="8">
                  <c:v>Cabo Verde</c:v>
                </c:pt>
                <c:pt idx="9">
                  <c:v>Lesotho</c:v>
                </c:pt>
                <c:pt idx="10">
                  <c:v>Mauritius</c:v>
                </c:pt>
                <c:pt idx="11">
                  <c:v>South Africa</c:v>
                </c:pt>
                <c:pt idx="12">
                  <c:v>Eritrea</c:v>
                </c:pt>
                <c:pt idx="13">
                  <c:v>Zimbabwe</c:v>
                </c:pt>
              </c:strCache>
            </c:strRef>
          </c:cat>
          <c:val>
            <c:numRef>
              <c:f>Sheet1!$B$2:$B$15</c:f>
              <c:numCache>
                <c:formatCode>General</c:formatCode>
                <c:ptCount val="14"/>
                <c:pt idx="0">
                  <c:v>4</c:v>
                </c:pt>
                <c:pt idx="1">
                  <c:v>16</c:v>
                </c:pt>
                <c:pt idx="2">
                  <c:v>16</c:v>
                </c:pt>
                <c:pt idx="3">
                  <c:v>16</c:v>
                </c:pt>
                <c:pt idx="4">
                  <c:v>24</c:v>
                </c:pt>
                <c:pt idx="5">
                  <c:v>24</c:v>
                </c:pt>
                <c:pt idx="6">
                  <c:v>27</c:v>
                </c:pt>
                <c:pt idx="7">
                  <c:v>28</c:v>
                </c:pt>
                <c:pt idx="8">
                  <c:v>29</c:v>
                </c:pt>
                <c:pt idx="9">
                  <c:v>29</c:v>
                </c:pt>
                <c:pt idx="10">
                  <c:v>31</c:v>
                </c:pt>
                <c:pt idx="11">
                  <c:v>37</c:v>
                </c:pt>
                <c:pt idx="12">
                  <c:v>41</c:v>
                </c:pt>
                <c:pt idx="13">
                  <c:v>58</c:v>
                </c:pt>
              </c:numCache>
            </c:numRef>
          </c:val>
          <c:extLst>
            <c:ext xmlns:c16="http://schemas.microsoft.com/office/drawing/2014/chart" uri="{C3380CC4-5D6E-409C-BE32-E72D297353CC}">
              <c16:uniqueId val="{00000000-455C-47D7-9975-6A5CE64C9AD4}"/>
            </c:ext>
          </c:extLst>
        </c:ser>
        <c:dLbls>
          <c:showLegendKey val="0"/>
          <c:showVal val="0"/>
          <c:showCatName val="0"/>
          <c:showSerName val="0"/>
          <c:showPercent val="0"/>
          <c:showBubbleSize val="0"/>
        </c:dLbls>
        <c:gapWidth val="182"/>
        <c:axId val="587625248"/>
        <c:axId val="409612576"/>
      </c:barChart>
      <c:catAx>
        <c:axId val="587625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crossAx val="409612576"/>
        <c:crosses val="autoZero"/>
        <c:auto val="1"/>
        <c:lblAlgn val="ctr"/>
        <c:lblOffset val="100"/>
        <c:noMultiLvlLbl val="0"/>
      </c:catAx>
      <c:valAx>
        <c:axId val="409612576"/>
        <c:scaling>
          <c:orientation val="minMax"/>
          <c:max val="100"/>
        </c:scaling>
        <c:delete val="0"/>
        <c:axPos val="b"/>
        <c:majorGridlines>
          <c:spPr>
            <a:ln w="9525" cap="flat" cmpd="sng" algn="ctr">
              <a:no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Segoe UI Light" panose="020B0502040204020203" pitchFamily="34" charset="0"/>
                <a:ea typeface="+mn-ea"/>
                <a:cs typeface="Segoe UI Light" panose="020B0502040204020203" pitchFamily="34" charset="0"/>
              </a:defRPr>
            </a:pPr>
            <a:endParaRPr lang="en-US"/>
          </a:p>
        </c:txPr>
        <c:crossAx val="587625248"/>
        <c:crosses val="autoZero"/>
        <c:crossBetween val="between"/>
      </c:valAx>
      <c:spPr>
        <a:noFill/>
        <a:ln>
          <a:noFill/>
        </a:ln>
        <a:effectLst/>
      </c:spPr>
    </c:plotArea>
    <c:plotVisOnly val="1"/>
    <c:dispBlanksAs val="gap"/>
    <c:showDLblsOverMax val="0"/>
  </c:chart>
  <c:spPr>
    <a:solidFill>
      <a:schemeClr val="bg1">
        <a:alpha val="80000"/>
      </a:schemeClr>
    </a:solidFill>
    <a:ln>
      <a:noFill/>
    </a:ln>
    <a:effectLst/>
  </c:spPr>
  <c:txPr>
    <a:bodyPr/>
    <a:lstStyle/>
    <a:p>
      <a:pPr>
        <a:defRPr sz="1400">
          <a:latin typeface="Segoe UI Light" panose="020B0502040204020203" pitchFamily="34" charset="0"/>
          <a:cs typeface="Segoe UI Light"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6DD98-BAA0-3741-B4CC-BC22BE4925B7}" type="datetimeFigureOut">
              <a:rPr lang="fr-FR" smtClean="0"/>
              <a:t>01/09/2020</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B9069E-639D-394F-8629-4D9D14C5D2D3}" type="slidenum">
              <a:rPr lang="en-US" smtClean="0"/>
              <a:t>‹#›</a:t>
            </a:fld>
            <a:endParaRPr lang="en-US"/>
          </a:p>
        </p:txBody>
      </p:sp>
    </p:spTree>
    <p:extLst>
      <p:ext uri="{BB962C8B-B14F-4D97-AF65-F5344CB8AC3E}">
        <p14:creationId xmlns:p14="http://schemas.microsoft.com/office/powerpoint/2010/main" val="35395651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unesdoc.unesco.org/images/0025/002534/253479E.pdf"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weforum.org/agenda/2014/01/women-technology-world-economy/" TargetMode="External"/><Relationship Id="rId4" Type="http://schemas.openxmlformats.org/officeDocument/2006/relationships/hyperlink" Target="http://data.uis.unesco.org/"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a:t>
            </a:fld>
            <a:endParaRPr lang="de-DE" dirty="0"/>
          </a:p>
        </p:txBody>
      </p:sp>
    </p:spTree>
    <p:extLst>
      <p:ext uri="{BB962C8B-B14F-4D97-AF65-F5344CB8AC3E}">
        <p14:creationId xmlns:p14="http://schemas.microsoft.com/office/powerpoint/2010/main" val="2535800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Integrated ICT in</a:t>
            </a:r>
            <a:r>
              <a:rPr lang="en-US" sz="1200" kern="1200" baseline="0" dirty="0">
                <a:solidFill>
                  <a:schemeClr val="tx1"/>
                </a:solidFill>
                <a:effectLst/>
                <a:latin typeface="+mn-lt"/>
                <a:ea typeface="+mn-ea"/>
                <a:cs typeface="+mn-cs"/>
              </a:rPr>
              <a:t> the teaching practice is important to build digital skills, enhancing teaching and learning, and to motivate children to take up future studies and careers that in ICT, considered to be critical for the jobs of the future.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One aspect of concern in many countries is the lower level of digital skills found among girls, and lower participation of girls in ICT studies in higher education.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2017, women accounted for just </a:t>
            </a:r>
            <a:r>
              <a:rPr lang="en-US" sz="1200" u="sng" kern="1200" dirty="0">
                <a:solidFill>
                  <a:schemeClr val="tx1"/>
                </a:solidFill>
                <a:effectLst/>
                <a:latin typeface="+mn-lt"/>
                <a:ea typeface="+mn-ea"/>
                <a:cs typeface="+mn-cs"/>
                <a:hlinkClick r:id="rId3"/>
              </a:rPr>
              <a:t>28%</a:t>
            </a:r>
            <a:r>
              <a:rPr lang="en-US" sz="1200" kern="1200" dirty="0">
                <a:solidFill>
                  <a:schemeClr val="tx1"/>
                </a:solidFill>
                <a:effectLst/>
                <a:latin typeface="+mn-lt"/>
                <a:ea typeface="+mn-ea"/>
                <a:cs typeface="+mn-cs"/>
              </a:rPr>
              <a:t> of ICT graduates globally, a gender disparity without parallel in other disciplines, including traditionally male-dominated fields such as medicine and science. These rates are similar in </a:t>
            </a:r>
            <a:r>
              <a:rPr lang="en-US" sz="1200" u="sng" kern="1200" dirty="0">
                <a:solidFill>
                  <a:schemeClr val="tx1"/>
                </a:solidFill>
                <a:effectLst/>
                <a:latin typeface="+mn-lt"/>
                <a:ea typeface="+mn-ea"/>
                <a:cs typeface="+mn-cs"/>
                <a:hlinkClick r:id="rId4"/>
              </a:rPr>
              <a:t>Africa</a:t>
            </a:r>
            <a:r>
              <a:rPr lang="en-US" sz="1200" kern="1200" dirty="0">
                <a:solidFill>
                  <a:schemeClr val="tx1"/>
                </a:solidFill>
                <a:effectLst/>
                <a:latin typeface="+mn-lt"/>
                <a:ea typeface="+mn-ea"/>
                <a:cs typeface="+mn-cs"/>
              </a:rPr>
              <a:t>, dropping to only 4% in Ghana to 41% in Eritrea. As the </a:t>
            </a:r>
            <a:r>
              <a:rPr lang="en-US" sz="1200" u="sng" kern="1200" dirty="0">
                <a:solidFill>
                  <a:schemeClr val="tx1"/>
                </a:solidFill>
                <a:effectLst/>
                <a:latin typeface="+mn-lt"/>
                <a:ea typeface="+mn-ea"/>
                <a:cs typeface="+mn-cs"/>
                <a:hlinkClick r:id="rId5"/>
              </a:rPr>
              <a:t>World Economic Forum</a:t>
            </a:r>
            <a:r>
              <a:rPr lang="en-US" sz="1200" kern="1200" dirty="0">
                <a:solidFill>
                  <a:schemeClr val="tx1"/>
                </a:solidFill>
                <a:effectLst/>
                <a:latin typeface="+mn-lt"/>
                <a:ea typeface="+mn-ea"/>
                <a:cs typeface="+mn-cs"/>
              </a:rPr>
              <a:t> has pointed out, equipping a girl with even rudimentary ICT skills can make a difference in her future earnings when she grows up, with intergenerational benefits to her children’s education, health and well-being.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0F57004-F4FD-48C7-9DF8-91EBC97558EE}" type="slidenum">
              <a:rPr lang="en-US" smtClean="0"/>
              <a:t>25</a:t>
            </a:fld>
            <a:endParaRPr lang="en-US"/>
          </a:p>
        </p:txBody>
      </p:sp>
    </p:spTree>
    <p:extLst>
      <p:ext uri="{BB962C8B-B14F-4D97-AF65-F5344CB8AC3E}">
        <p14:creationId xmlns:p14="http://schemas.microsoft.com/office/powerpoint/2010/main" val="234750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 dirty="0"/>
          </a:p>
        </p:txBody>
      </p:sp>
      <p:sp>
        <p:nvSpPr>
          <p:cNvPr id="4" name="Espace réservé du numéro de diapositive 3"/>
          <p:cNvSpPr>
            <a:spLocks noGrp="1"/>
          </p:cNvSpPr>
          <p:nvPr>
            <p:ph type="sldNum" sz="quarter" idx="10"/>
          </p:nvPr>
        </p:nvSpPr>
        <p:spPr/>
        <p:txBody>
          <a:bodyPr/>
          <a:lstStyle/>
          <a:p>
            <a:fld id="{55B9069E-639D-394F-8629-4D9D14C5D2D3}" type="slidenum">
              <a:rPr lang="en-US" smtClean="0"/>
              <a:t>36</a:t>
            </a:fld>
            <a:endParaRPr lang="en-US"/>
          </a:p>
        </p:txBody>
      </p:sp>
    </p:spTree>
    <p:extLst>
      <p:ext uri="{BB962C8B-B14F-4D97-AF65-F5344CB8AC3E}">
        <p14:creationId xmlns:p14="http://schemas.microsoft.com/office/powerpoint/2010/main" val="1736415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4057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7D8C2C35-2B8A-446E-BEC0-FD36716C29AC}" type="slidenum">
              <a:rPr lang="en-US" smtClean="0"/>
              <a:pPr/>
              <a:t>39</a:t>
            </a:fld>
            <a:endParaRPr lang="en-US" dirty="0"/>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353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DA35C34-941A-4C46-A558-B7C008AD3102}" type="slidenum">
              <a:rPr lang="en-US" smtClean="0"/>
              <a:t>4</a:t>
            </a:fld>
            <a:endParaRPr lang="en-US"/>
          </a:p>
        </p:txBody>
      </p:sp>
    </p:spTree>
    <p:extLst>
      <p:ext uri="{BB962C8B-B14F-4D97-AF65-F5344CB8AC3E}">
        <p14:creationId xmlns:p14="http://schemas.microsoft.com/office/powerpoint/2010/main" val="2778745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DA35C34-941A-4C46-A558-B7C008AD3102}" type="slidenum">
              <a:rPr lang="en-US" smtClean="0"/>
              <a:t>5</a:t>
            </a:fld>
            <a:endParaRPr lang="en-US"/>
          </a:p>
        </p:txBody>
      </p:sp>
    </p:spTree>
    <p:extLst>
      <p:ext uri="{BB962C8B-B14F-4D97-AF65-F5344CB8AC3E}">
        <p14:creationId xmlns:p14="http://schemas.microsoft.com/office/powerpoint/2010/main" val="64409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 dirty="0"/>
          </a:p>
        </p:txBody>
      </p:sp>
      <p:sp>
        <p:nvSpPr>
          <p:cNvPr id="4" name="Espace réservé du numéro de diapositive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de-DE"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de-DE"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6116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396875"/>
            <a:ext cx="7264400" cy="40862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D8C2C35-2B8A-446E-BEC0-FD36716C29AC}"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85043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The Master Instructor will ask the classroom to imagine, individually, what a monster looks like and then draw its head on a sheet of paper, without showing it to his or her </a:t>
            </a:r>
            <a:r>
              <a:rPr lang="en-US" sz="1200" b="0" i="0" kern="1200" dirty="0" err="1">
                <a:solidFill>
                  <a:schemeClr val="tx1"/>
                </a:solidFill>
                <a:effectLst/>
                <a:latin typeface="+mn-lt"/>
                <a:ea typeface="+mn-ea"/>
                <a:cs typeface="+mn-cs"/>
              </a:rPr>
              <a:t>neighbour</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After a few minutes, the Master Instructor will ask the classroom to split into groups of two and exchange their drawings.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group should discuss the similarities between their monsters (eyes, hair, face etc.).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Master Instructor can share some drawings with the whole classroom and ask volunteers to share the similarities discussed.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Do the link with the three key concepts of computational thinking: decomposition, pattern recognition and abstraction. </a:t>
            </a:r>
            <a:br>
              <a:rPr lang="en-US" dirty="0"/>
            </a:br>
            <a:endParaRPr lang="en-US" dirty="0"/>
          </a:p>
        </p:txBody>
      </p:sp>
      <p:sp>
        <p:nvSpPr>
          <p:cNvPr id="4" name="Espace réservé du numéro de diapositive 3"/>
          <p:cNvSpPr>
            <a:spLocks noGrp="1"/>
          </p:cNvSpPr>
          <p:nvPr>
            <p:ph type="sldNum" sz="quarter" idx="5"/>
          </p:nvPr>
        </p:nvSpPr>
        <p:spPr/>
        <p:txBody>
          <a:bodyPr/>
          <a:lstStyle/>
          <a:p>
            <a:fld id="{55B9069E-639D-394F-8629-4D9D14C5D2D3}" type="slidenum">
              <a:rPr lang="en-US" smtClean="0"/>
              <a:t>18</a:t>
            </a:fld>
            <a:endParaRPr lang="en-US"/>
          </a:p>
        </p:txBody>
      </p:sp>
    </p:spTree>
    <p:extLst>
      <p:ext uri="{BB962C8B-B14F-4D97-AF65-F5344CB8AC3E}">
        <p14:creationId xmlns:p14="http://schemas.microsoft.com/office/powerpoint/2010/main" val="370489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The Master Instructor will ask its classroom to split into groups of two.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person will have to draw an object, the one of his or her choice, without showing it to their partner.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Then he/she will have to guide their partner with detailed instructions so that they can reproduce it identically, or almost identically.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person giving instructions should not look at the progress of their partner's drawing, or share their drawing.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Example: if the drawing is a house, he/she will not be able to tell their partner to draw a house, but he/she will have to give detailed instructions instead.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Master Instructor may share some drawings with the classroom, and ask what difficulties were encountered while giving instructions or reproducing the drawn object. </a:t>
            </a:r>
            <a:endParaRPr lang="en-US" dirty="0"/>
          </a:p>
          <a:p>
            <a:endParaRPr lang="en-US" dirty="0"/>
          </a:p>
        </p:txBody>
      </p:sp>
      <p:sp>
        <p:nvSpPr>
          <p:cNvPr id="4" name="Espace réservé du numéro de diapositive 3"/>
          <p:cNvSpPr>
            <a:spLocks noGrp="1"/>
          </p:cNvSpPr>
          <p:nvPr>
            <p:ph type="sldNum" sz="quarter" idx="5"/>
          </p:nvPr>
        </p:nvSpPr>
        <p:spPr/>
        <p:txBody>
          <a:bodyPr/>
          <a:lstStyle/>
          <a:p>
            <a:fld id="{55B9069E-639D-394F-8629-4D9D14C5D2D3}" type="slidenum">
              <a:rPr lang="en-US" smtClean="0"/>
              <a:t>21</a:t>
            </a:fld>
            <a:endParaRPr lang="en-US"/>
          </a:p>
        </p:txBody>
      </p:sp>
    </p:spTree>
    <p:extLst>
      <p:ext uri="{BB962C8B-B14F-4D97-AF65-F5344CB8AC3E}">
        <p14:creationId xmlns:p14="http://schemas.microsoft.com/office/powerpoint/2010/main" val="3170874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55B9069E-639D-394F-8629-4D9D14C5D2D3}" type="slidenum">
              <a:rPr lang="en-US" smtClean="0"/>
              <a:t>22</a:t>
            </a:fld>
            <a:endParaRPr lang="en-US"/>
          </a:p>
        </p:txBody>
      </p:sp>
    </p:spTree>
    <p:extLst>
      <p:ext uri="{BB962C8B-B14F-4D97-AF65-F5344CB8AC3E}">
        <p14:creationId xmlns:p14="http://schemas.microsoft.com/office/powerpoint/2010/main" val="3530822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896938" y="642938"/>
            <a:ext cx="5556250" cy="3125787"/>
          </a:xfrm>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7D8C2C35-2B8A-446E-BEC0-FD36716C29AC}" type="slidenum">
              <a:rPr lang="de-DE" smtClean="0"/>
              <a:pPr/>
              <a:t>23</a:t>
            </a:fld>
            <a:endParaRPr lang="de-DE" dirty="0"/>
          </a:p>
        </p:txBody>
      </p:sp>
    </p:spTree>
    <p:extLst>
      <p:ext uri="{BB962C8B-B14F-4D97-AF65-F5344CB8AC3E}">
        <p14:creationId xmlns:p14="http://schemas.microsoft.com/office/powerpoint/2010/main" val="3011301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39AB7AB9-2983-41A2-89E5-092E385B1D61}" type="datetimeFigureOut">
              <a:rPr lang="fr-BE" smtClean="0"/>
              <a:t>01-09-20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2610885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39AB7AB9-2983-41A2-89E5-092E385B1D61}" type="datetimeFigureOut">
              <a:rPr lang="fr-BE" smtClean="0"/>
              <a:t>01-09-20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1086645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39AB7AB9-2983-41A2-89E5-092E385B1D61}" type="datetimeFigureOut">
              <a:rPr lang="fr-BE" smtClean="0"/>
              <a:t>01-09-20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8590829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4" name="Agenda items placeholder"/>
          <p:cNvSpPr>
            <a:spLocks noGrp="1"/>
          </p:cNvSpPr>
          <p:nvPr>
            <p:ph type="body" sz="quarter" idx="10" hasCustomPrompt="1"/>
          </p:nvPr>
        </p:nvSpPr>
        <p:spPr>
          <a:xfrm>
            <a:off x="503869" y="1620000"/>
            <a:ext cx="11182288" cy="4230000"/>
          </a:xfrm>
        </p:spPr>
        <p:txBody>
          <a:bodyPr>
            <a:noAutofit/>
          </a:bodyPr>
          <a:lstStyle>
            <a:lvl1pPr marL="0" marR="0" indent="0" algn="l" defTabSz="1087905" rtl="0" eaLnBrk="1" fontAlgn="auto" latinLnBrk="0" hangingPunct="1">
              <a:lnSpc>
                <a:spcPct val="100000"/>
              </a:lnSpc>
              <a:spcBef>
                <a:spcPts val="2998"/>
              </a:spcBef>
              <a:spcAft>
                <a:spcPts val="0"/>
              </a:spcAft>
              <a:buClr>
                <a:schemeClr val="accent1"/>
              </a:buClr>
              <a:buSzPct val="80000"/>
              <a:buFontTx/>
              <a:buNone/>
              <a:tabLst/>
              <a:defRPr sz="1998" b="0"/>
            </a:lvl1pPr>
            <a:lvl2pPr marL="179856" marR="0" indent="-179856" algn="l" defTabSz="1087905" rtl="0" eaLnBrk="1" fontAlgn="auto" latinLnBrk="0" hangingPunct="1">
              <a:lnSpc>
                <a:spcPct val="100000"/>
              </a:lnSpc>
              <a:spcBef>
                <a:spcPts val="600"/>
              </a:spcBef>
              <a:spcAft>
                <a:spcPts val="0"/>
              </a:spcAft>
              <a:buClr>
                <a:schemeClr val="accent1"/>
              </a:buClr>
              <a:buSzPct val="100000"/>
              <a:buFont typeface="Wingdings" panose="05000000000000000000" pitchFamily="2" charset="2"/>
              <a:buChar char="§"/>
              <a:tabLst/>
              <a:defRPr sz="1798"/>
            </a:lvl2pPr>
            <a:lvl3pPr marL="359712" marR="0" indent="-179244" algn="l" defTabSz="1087905" rtl="0" eaLnBrk="1" fontAlgn="auto" latinLnBrk="0" hangingPunct="1">
              <a:lnSpc>
                <a:spcPct val="100000"/>
              </a:lnSpc>
              <a:spcBef>
                <a:spcPts val="400"/>
              </a:spcBef>
              <a:spcAft>
                <a:spcPts val="0"/>
              </a:spcAft>
              <a:buClr>
                <a:schemeClr val="tx1"/>
              </a:buClr>
              <a:buSzPct val="100000"/>
              <a:buFont typeface="Arial" pitchFamily="34" charset="0"/>
              <a:buChar char="–"/>
              <a:tabLst/>
              <a:defRPr sz="1798" baseline="0"/>
            </a:lvl3pPr>
            <a:lvl4pPr marL="539568" marR="0" indent="-179856" algn="l" defTabSz="1087905" rtl="0" eaLnBrk="1" fontAlgn="auto" latinLnBrk="0" hangingPunct="1">
              <a:lnSpc>
                <a:spcPct val="100000"/>
              </a:lnSpc>
              <a:spcBef>
                <a:spcPts val="250"/>
              </a:spcBef>
              <a:spcAft>
                <a:spcPts val="0"/>
              </a:spcAft>
              <a:buClr>
                <a:schemeClr val="tx1"/>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a:t>Agenda Item/Divider Headline</a:t>
            </a:r>
          </a:p>
          <a:p>
            <a:pPr lvl="1"/>
            <a:r>
              <a:rPr lang="en-US"/>
              <a:t>Details</a:t>
            </a:r>
          </a:p>
        </p:txBody>
      </p:sp>
      <p:sp>
        <p:nvSpPr>
          <p:cNvPr id="3" name="Agenda title"/>
          <p:cNvSpPr>
            <a:spLocks noGrp="1"/>
          </p:cNvSpPr>
          <p:nvPr>
            <p:ph type="title" hasCustomPrompt="1"/>
          </p:nvPr>
        </p:nvSpPr>
        <p:spPr/>
        <p:txBody>
          <a:bodyPr/>
          <a:lstStyle>
            <a:lvl1pPr>
              <a:defRPr/>
            </a:lvl1pPr>
          </a:lstStyle>
          <a:p>
            <a:r>
              <a:rPr lang="en-US"/>
              <a:t>Agenda</a:t>
            </a:r>
          </a:p>
        </p:txBody>
      </p:sp>
    </p:spTree>
    <p:extLst>
      <p:ext uri="{BB962C8B-B14F-4D97-AF65-F5344CB8AC3E}">
        <p14:creationId xmlns:p14="http://schemas.microsoft.com/office/powerpoint/2010/main" val="3288976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Text: 2 columns">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62244"/>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Cover with Image or Illustration">
    <p:spTree>
      <p:nvGrpSpPr>
        <p:cNvPr id="1" name=""/>
        <p:cNvGrpSpPr/>
        <p:nvPr/>
      </p:nvGrpSpPr>
      <p:grpSpPr>
        <a:xfrm>
          <a:off x="0" y="0"/>
          <a:ext cx="0" cy="0"/>
          <a:chOff x="0" y="0"/>
          <a:chExt cx="0" cy="0"/>
        </a:xfrm>
      </p:grpSpPr>
      <p:pic>
        <p:nvPicPr>
          <p:cNvPr id="11" name="SAP Logo" descr="SAP Logo" title="SAP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47961" y="6217668"/>
            <a:ext cx="1963125" cy="360000"/>
          </a:xfrm>
          <a:prstGeom prst="rect">
            <a:avLst/>
          </a:prstGeom>
        </p:spPr>
      </p:pic>
      <p:sp>
        <p:nvSpPr>
          <p:cNvPr id="13" name="Classification"/>
          <p:cNvSpPr txBox="1"/>
          <p:nvPr userDrawn="1"/>
        </p:nvSpPr>
        <p:spPr>
          <a:xfrm>
            <a:off x="287926" y="5769667"/>
            <a:ext cx="4203760" cy="138499"/>
          </a:xfrm>
          <a:prstGeom prst="rect">
            <a:avLst/>
          </a:prstGeom>
        </p:spPr>
        <p:txBody>
          <a:bodyPr vert="horz" lIns="0" tIns="0" rIns="0" bIns="0" rtlCol="0">
            <a:noAutofit/>
          </a:bodyPr>
          <a:lstStyle>
            <a:lvl1pPr lvl="0" indent="0">
              <a:spcBef>
                <a:spcPts val="0"/>
              </a:spcBef>
              <a:buClr>
                <a:schemeClr val="accent1"/>
              </a:buClr>
              <a:buSzPct val="80000"/>
              <a:buFontTx/>
              <a:buNone/>
              <a:defRPr sz="1000" b="0">
                <a:latin typeface="+mn-lt"/>
              </a:defRPr>
            </a:lvl1pPr>
            <a:lvl2pPr marL="180000" indent="-180000">
              <a:spcBef>
                <a:spcPts val="600"/>
              </a:spcBef>
              <a:buClr>
                <a:schemeClr val="accent1"/>
              </a:buClr>
              <a:buFont typeface="Wingdings" pitchFamily="2" charset="2"/>
              <a:buChar char="§"/>
              <a:defRPr sz="1800">
                <a:latin typeface="+mn-lt"/>
              </a:defRPr>
            </a:lvl2pPr>
            <a:lvl3pPr marL="360000" indent="-180000">
              <a:spcBef>
                <a:spcPts val="300"/>
              </a:spcBef>
              <a:buClr>
                <a:schemeClr val="tx1"/>
              </a:buClr>
              <a:buSzPct val="100000"/>
              <a:buFont typeface="Arial" panose="020B0604020202020204" pitchFamily="34" charset="0"/>
              <a:buChar char="–"/>
              <a:defRPr lang="en-US" sz="1800" noProof="0" dirty="0" smtClean="0">
                <a:latin typeface="+mn-lt"/>
              </a:defRPr>
            </a:lvl3pPr>
            <a:lvl4pPr marL="540000" indent="-180000">
              <a:spcBef>
                <a:spcPts val="300"/>
              </a:spcBef>
              <a:buClr>
                <a:schemeClr val="tx1"/>
              </a:buClr>
              <a:buSzPct val="120000"/>
              <a:buFont typeface="Arial" pitchFamily="34" charset="0"/>
              <a:buChar char="▫"/>
              <a:defRPr sz="1600">
                <a:latin typeface="+mn-lt"/>
              </a:defRPr>
            </a:lvl4pPr>
            <a:lvl5pPr marL="720000" indent="-180000">
              <a:spcBef>
                <a:spcPts val="100"/>
              </a:spcBef>
              <a:buClr>
                <a:schemeClr val="tx1"/>
              </a:buClr>
              <a:buSzPct val="100000"/>
              <a:buFont typeface="Symbol" panose="05050102010706020507" pitchFamily="18" charset="2"/>
              <a:buChar char="-"/>
              <a:defRPr sz="1400" baseline="0">
                <a:latin typeface="+mn-lt"/>
              </a:defRPr>
            </a:lvl5pPr>
            <a:lvl6pPr marL="2994134" indent="-272194">
              <a:spcBef>
                <a:spcPct val="20000"/>
              </a:spcBef>
              <a:buFont typeface="Arial" pitchFamily="34" charset="0"/>
              <a:buChar char="•"/>
              <a:defRPr sz="2400"/>
            </a:lvl6pPr>
            <a:lvl7pPr marL="3538522" indent="-272194">
              <a:spcBef>
                <a:spcPct val="20000"/>
              </a:spcBef>
              <a:buFont typeface="Arial" pitchFamily="34" charset="0"/>
              <a:buChar char="•"/>
              <a:defRPr sz="2400"/>
            </a:lvl7pPr>
            <a:lvl8pPr marL="4082910" indent="-272194">
              <a:spcBef>
                <a:spcPct val="20000"/>
              </a:spcBef>
              <a:buFont typeface="Arial" pitchFamily="34" charset="0"/>
              <a:buChar char="•"/>
              <a:defRPr sz="2400"/>
            </a:lvl8pPr>
            <a:lvl9pPr marL="4627298" indent="-272194">
              <a:spcBef>
                <a:spcPct val="20000"/>
              </a:spcBef>
              <a:buFont typeface="Arial" pitchFamily="34" charset="0"/>
              <a:buChar char="•"/>
              <a:defRPr sz="2400"/>
            </a:lvl9pPr>
          </a:lstStyle>
          <a:p>
            <a:pPr lvl="0" algn="l"/>
            <a:r>
              <a:rPr lang="en-US" sz="900" dirty="0"/>
              <a:t>INTERNAL</a:t>
            </a:r>
          </a:p>
        </p:txBody>
      </p:sp>
      <p:sp>
        <p:nvSpPr>
          <p:cNvPr id="19" name="Speaker"/>
          <p:cNvSpPr>
            <a:spLocks noGrp="1"/>
          </p:cNvSpPr>
          <p:nvPr userDrawn="1">
            <p:ph type="subTitle" idx="1" hasCustomPrompt="1"/>
          </p:nvPr>
        </p:nvSpPr>
        <p:spPr bwMode="black">
          <a:xfrm>
            <a:off x="287925" y="5130490"/>
            <a:ext cx="11624973" cy="430887"/>
          </a:xfrm>
        </p:spPr>
        <p:txBody>
          <a:bodyPr wrap="square" anchor="t" anchorCtr="0">
            <a:noAutofit/>
          </a:bodyPr>
          <a:lstStyle>
            <a:lvl1pPr marL="0" marR="0" indent="0" algn="l" defTabSz="1088231" rtl="0" eaLnBrk="1" fontAlgn="auto" latinLnBrk="0" hangingPunct="1">
              <a:lnSpc>
                <a:spcPct val="100000"/>
              </a:lnSpc>
              <a:spcBef>
                <a:spcPts val="0"/>
              </a:spcBef>
              <a:spcAft>
                <a:spcPts val="0"/>
              </a:spcAft>
              <a:buClr>
                <a:schemeClr val="accent1"/>
              </a:buClr>
              <a:buSzPct val="80000"/>
              <a:buFontTx/>
              <a:buNone/>
              <a:tabLst/>
              <a:defRPr sz="1400" b="0" baseline="0">
                <a:solidFill>
                  <a:schemeClr val="tx1"/>
                </a:solidFill>
              </a:defRPr>
            </a:lvl1pPr>
            <a:lvl2pPr marL="544116" indent="0" algn="ctr">
              <a:buNone/>
              <a:defRPr>
                <a:solidFill>
                  <a:schemeClr val="tx1">
                    <a:tint val="75000"/>
                  </a:schemeClr>
                </a:solidFill>
              </a:defRPr>
            </a:lvl2pPr>
            <a:lvl3pPr marL="1088231" indent="0" algn="ctr">
              <a:buNone/>
              <a:defRPr>
                <a:solidFill>
                  <a:schemeClr val="tx1">
                    <a:tint val="75000"/>
                  </a:schemeClr>
                </a:solidFill>
              </a:defRPr>
            </a:lvl3pPr>
            <a:lvl4pPr marL="1632347" indent="0" algn="ctr">
              <a:buNone/>
              <a:defRPr>
                <a:solidFill>
                  <a:schemeClr val="tx1">
                    <a:tint val="75000"/>
                  </a:schemeClr>
                </a:solidFill>
              </a:defRPr>
            </a:lvl4pPr>
            <a:lvl5pPr marL="2176463" indent="0" algn="ctr">
              <a:buNone/>
              <a:defRPr>
                <a:solidFill>
                  <a:schemeClr val="tx1">
                    <a:tint val="75000"/>
                  </a:schemeClr>
                </a:solidFill>
              </a:defRPr>
            </a:lvl5pPr>
            <a:lvl6pPr marL="2720580" indent="0" algn="ctr">
              <a:buNone/>
              <a:defRPr>
                <a:solidFill>
                  <a:schemeClr val="tx1">
                    <a:tint val="75000"/>
                  </a:schemeClr>
                </a:solidFill>
              </a:defRPr>
            </a:lvl6pPr>
            <a:lvl7pPr marL="3264695" indent="0" algn="ctr">
              <a:buNone/>
              <a:defRPr>
                <a:solidFill>
                  <a:schemeClr val="tx1">
                    <a:tint val="75000"/>
                  </a:schemeClr>
                </a:solidFill>
              </a:defRPr>
            </a:lvl7pPr>
            <a:lvl8pPr marL="3808811" indent="0" algn="ctr">
              <a:buNone/>
              <a:defRPr>
                <a:solidFill>
                  <a:schemeClr val="tx1">
                    <a:tint val="75000"/>
                  </a:schemeClr>
                </a:solidFill>
              </a:defRPr>
            </a:lvl8pPr>
            <a:lvl9pPr marL="4352927" indent="0" algn="ctr">
              <a:buNone/>
              <a:defRPr>
                <a:solidFill>
                  <a:schemeClr val="tx1">
                    <a:tint val="75000"/>
                  </a:schemeClr>
                </a:solidFill>
              </a:defRPr>
            </a:lvl9pPr>
          </a:lstStyle>
          <a:p>
            <a:r>
              <a:rPr lang="en-US" dirty="0"/>
              <a:t>Speaker’s Name, SAP</a:t>
            </a:r>
          </a:p>
          <a:p>
            <a:pPr marL="0" marR="0" lvl="0" indent="0" algn="l" defTabSz="1088231" rtl="0" eaLnBrk="1" fontAlgn="auto" latinLnBrk="0" hangingPunct="1">
              <a:lnSpc>
                <a:spcPct val="100000"/>
              </a:lnSpc>
              <a:spcBef>
                <a:spcPts val="0"/>
              </a:spcBef>
              <a:spcAft>
                <a:spcPts val="0"/>
              </a:spcAft>
              <a:buClr>
                <a:schemeClr val="accent1"/>
              </a:buClr>
              <a:buSzPct val="80000"/>
              <a:buFontTx/>
              <a:buNone/>
              <a:tabLst/>
              <a:defRPr/>
            </a:pPr>
            <a:r>
              <a:rPr lang="en-US" dirty="0"/>
              <a:t>Month 00, 2020</a:t>
            </a:r>
          </a:p>
        </p:txBody>
      </p:sp>
      <p:sp>
        <p:nvSpPr>
          <p:cNvPr id="3" name="Title"/>
          <p:cNvSpPr>
            <a:spLocks noGrp="1"/>
          </p:cNvSpPr>
          <p:nvPr>
            <p:ph type="title" hasCustomPrompt="1"/>
          </p:nvPr>
        </p:nvSpPr>
        <p:spPr>
          <a:xfrm>
            <a:off x="287925" y="4024430"/>
            <a:ext cx="11624973" cy="997196"/>
          </a:xfrm>
        </p:spPr>
        <p:txBody>
          <a:bodyPr vert="horz" wrap="square" lIns="0" tIns="0" rIns="0" bIns="0" rtlCol="0">
            <a:noAutofit/>
          </a:bodyPr>
          <a:lstStyle>
            <a:lvl1pPr>
              <a:lnSpc>
                <a:spcPct val="90000"/>
              </a:lnSpc>
              <a:defRPr lang="de-DE" sz="3599" dirty="0">
                <a:latin typeface="+mn-lt"/>
                <a:ea typeface="+mn-ea"/>
                <a:cs typeface="+mn-cs"/>
              </a:defRPr>
            </a:lvl1pPr>
          </a:lstStyle>
          <a:p>
            <a:pPr lvl="0"/>
            <a:r>
              <a:rPr lang="en-US" dirty="0"/>
              <a:t>Presentation Title </a:t>
            </a:r>
            <a:br>
              <a:rPr lang="en-US" dirty="0"/>
            </a:br>
            <a:r>
              <a:rPr lang="en-US" dirty="0"/>
              <a:t>Goes Here and Here.</a:t>
            </a:r>
          </a:p>
        </p:txBody>
      </p:sp>
      <p:sp>
        <p:nvSpPr>
          <p:cNvPr id="5" name="Title Image Placeholder" descr="Placeholder title image" title="Title image"/>
          <p:cNvSpPr>
            <a:spLocks noGrp="1"/>
          </p:cNvSpPr>
          <p:nvPr>
            <p:ph type="pic" sz="quarter" idx="12" hasCustomPrompt="1"/>
          </p:nvPr>
        </p:nvSpPr>
        <p:spPr bwMode="gray">
          <a:xfrm>
            <a:off x="1" y="0"/>
            <a:ext cx="12190026" cy="3430006"/>
          </a:xfrm>
          <a:noFill/>
        </p:spPr>
        <p:txBody>
          <a:bodyPr tIns="504000"/>
          <a:lstStyle>
            <a:lvl1pPr algn="ctr">
              <a:defRPr sz="1600">
                <a:solidFill>
                  <a:schemeClr val="tx1"/>
                </a:solidFill>
              </a:defRPr>
            </a:lvl1pPr>
          </a:lstStyle>
          <a:p>
            <a:r>
              <a:rPr lang="en-US" dirty="0"/>
              <a:t>Click to insert title image or illustration</a:t>
            </a:r>
          </a:p>
        </p:txBody>
      </p:sp>
    </p:spTree>
    <p:extLst>
      <p:ext uri="{BB962C8B-B14F-4D97-AF65-F5344CB8AC3E}">
        <p14:creationId xmlns:p14="http://schemas.microsoft.com/office/powerpoint/2010/main" val="3502117044"/>
      </p:ext>
    </p:extLst>
  </p:cSld>
  <p:clrMapOvr>
    <a:masterClrMapping/>
  </p:clrMapOvr>
  <p:extLst>
    <p:ext uri="{DCECCB84-F9BA-43D5-87BE-67443E8EF086}">
      <p15:sldGuideLst xmlns:p15="http://schemas.microsoft.com/office/powerpoint/2012/main">
        <p15:guide id="1" pos="7505">
          <p15:clr>
            <a:srgbClr val="FBAE40"/>
          </p15:clr>
        </p15:guide>
        <p15:guide id="2" orient="horz" pos="4144">
          <p15:clr>
            <a:srgbClr val="FBAE40"/>
          </p15:clr>
        </p15:guide>
        <p15:guide id="3" orient="horz" pos="2162">
          <p15:clr>
            <a:srgbClr val="FBAE40"/>
          </p15:clr>
        </p15:guide>
        <p15:guide id="4" pos="181">
          <p15:clr>
            <a:srgbClr val="FBAE40"/>
          </p15:clr>
        </p15:guide>
        <p15:guide id="5" orient="horz" pos="2534">
          <p15:clr>
            <a:srgbClr val="FBAE40"/>
          </p15:clr>
        </p15:guide>
        <p15:guide id="6" orient="horz" pos="3164">
          <p15:clr>
            <a:srgbClr val="FBAE40"/>
          </p15:clr>
        </p15:guide>
        <p15:guide id="7" orient="horz" pos="3232">
          <p15:clr>
            <a:srgbClr val="FBAE40"/>
          </p15:clr>
        </p15:guide>
        <p15:guide id="8" orient="horz" pos="350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Screensho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19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39AB7AB9-2983-41A2-89E5-092E385B1D61}" type="datetimeFigureOut">
              <a:rPr lang="fr-BE" smtClean="0"/>
              <a:t>01-09-20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3110217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9AB7AB9-2983-41A2-89E5-092E385B1D61}" type="datetimeFigureOut">
              <a:rPr lang="fr-BE" smtClean="0"/>
              <a:t>01-09-20</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350262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39AB7AB9-2983-41A2-89E5-092E385B1D61}" type="datetimeFigureOut">
              <a:rPr lang="fr-BE" smtClean="0"/>
              <a:t>01-09-20</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99000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39AB7AB9-2983-41A2-89E5-092E385B1D61}" type="datetimeFigureOut">
              <a:rPr lang="fr-BE" smtClean="0"/>
              <a:t>01-09-20</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220554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39AB7AB9-2983-41A2-89E5-092E385B1D61}" type="datetimeFigureOut">
              <a:rPr lang="fr-BE" smtClean="0"/>
              <a:t>01-09-20</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3815374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AB7AB9-2983-41A2-89E5-092E385B1D61}" type="datetimeFigureOut">
              <a:rPr lang="fr-BE" smtClean="0"/>
              <a:t>01-09-20</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1425006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AB7AB9-2983-41A2-89E5-092E385B1D61}" type="datetimeFigureOut">
              <a:rPr lang="fr-BE" smtClean="0"/>
              <a:t>01-09-20</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390562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9AB7AB9-2983-41A2-89E5-092E385B1D61}" type="datetimeFigureOut">
              <a:rPr lang="fr-BE" smtClean="0"/>
              <a:t>01-09-20</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2675BEC1-F9CD-4341-A309-8FE777414161}" type="slidenum">
              <a:rPr lang="fr-BE" smtClean="0"/>
              <a:t>‹#›</a:t>
            </a:fld>
            <a:endParaRPr lang="fr-BE"/>
          </a:p>
        </p:txBody>
      </p:sp>
    </p:spTree>
    <p:extLst>
      <p:ext uri="{BB962C8B-B14F-4D97-AF65-F5344CB8AC3E}">
        <p14:creationId xmlns:p14="http://schemas.microsoft.com/office/powerpoint/2010/main" val="1495889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AB7AB9-2983-41A2-89E5-092E385B1D61}" type="datetimeFigureOut">
              <a:rPr lang="fr-BE" smtClean="0"/>
              <a:t>01-09-20</a:t>
            </a:fld>
            <a:endParaRPr lang="fr-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BEC1-F9CD-4341-A309-8FE777414161}" type="slidenum">
              <a:rPr lang="fr-BE" smtClean="0"/>
              <a:t>‹#›</a:t>
            </a:fld>
            <a:endParaRPr lang="fr-BE"/>
          </a:p>
        </p:txBody>
      </p:sp>
    </p:spTree>
    <p:extLst>
      <p:ext uri="{BB962C8B-B14F-4D97-AF65-F5344CB8AC3E}">
        <p14:creationId xmlns:p14="http://schemas.microsoft.com/office/powerpoint/2010/main" val="7226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8.jpe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0.jpe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6.jpeg"/><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5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code.org/quot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3.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jp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103.png"/><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s://africacodeweek.org/media/resources/" TargetMode="Externa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09.jpg"/><Relationship Id="rId5" Type="http://schemas.openxmlformats.org/officeDocument/2006/relationships/image" Target="../media/image108.png"/><Relationship Id="rId4" Type="http://schemas.openxmlformats.org/officeDocument/2006/relationships/image" Target="../media/image107.png"/></Relationships>
</file>

<file path=ppt/slides/_rels/slide31.xml.rels><?xml version="1.0" encoding="UTF-8" standalone="yes"?>
<Relationships xmlns="http://schemas.openxmlformats.org/package/2006/relationships"><Relationship Id="rId8" Type="http://schemas.openxmlformats.org/officeDocument/2006/relationships/hyperlink" Target="https://studio.code.org/s/coursec-2018/stage/13/puzzle/1" TargetMode="External"/><Relationship Id="rId3" Type="http://schemas.openxmlformats.org/officeDocument/2006/relationships/hyperlink" Target="https://www.madewithcode.com/mentors/" TargetMode="External"/><Relationship Id="rId7" Type="http://schemas.openxmlformats.org/officeDocument/2006/relationships/hyperlink" Target="https://www.youtube.com/watch?v=ekFwwUcErFc" TargetMode="External"/><Relationship Id="rId2" Type="http://schemas.openxmlformats.org/officeDocument/2006/relationships/hyperlink" Target="http://girlscoding.com.ng/codecamp.html" TargetMode="External"/><Relationship Id="rId1" Type="http://schemas.openxmlformats.org/officeDocument/2006/relationships/slideLayout" Target="../slideLayouts/slideLayout2.xml"/><Relationship Id="rId6" Type="http://schemas.openxmlformats.org/officeDocument/2006/relationships/hyperlink" Target="https://technovationchallenge.org/get-started/" TargetMode="External"/><Relationship Id="rId5" Type="http://schemas.openxmlformats.org/officeDocument/2006/relationships/hyperlink" Target="https://www.iamscienceproject.com/" TargetMode="External"/><Relationship Id="rId10" Type="http://schemas.openxmlformats.org/officeDocument/2006/relationships/image" Target="../media/image110.png"/><Relationship Id="rId4" Type="http://schemas.openxmlformats.org/officeDocument/2006/relationships/hyperlink" Target="https://www.youtube.com/watch?v=QvyTEx1wyOY" TargetMode="External"/><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time_continue=25&amp;amp;v=b4a7Ty1TpKU" TargetMode="External"/><Relationship Id="rId2" Type="http://schemas.openxmlformats.org/officeDocument/2006/relationships/hyperlink" Target="https://www.youtube.com/watch?v=mUXo-S7gzds" TargetMode="Externa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hyperlink" Target="https://studio.code.org/s/20-hour/stage/3/puzzle/1" TargetMode="External"/><Relationship Id="rId4" Type="http://schemas.openxmlformats.org/officeDocument/2006/relationships/hyperlink" Target="https://studio.code.org/unplugged/unplug2.pdfactivity"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hyperlink" Target="https://igamemom.com/kids-activities-learn-coding-without-computer/" TargetMode="External"/><Relationship Id="rId7" Type="http://schemas.openxmlformats.org/officeDocument/2006/relationships/hyperlink" Target="http://girlscoding.com.ng/codecamp.html" TargetMode="External"/><Relationship Id="rId2" Type="http://schemas.openxmlformats.org/officeDocument/2006/relationships/hyperlink" Target="https://www.sciencebuddies.org/teacher-resources/lesson-plans/junkbots" TargetMode="External"/><Relationship Id="rId1" Type="http://schemas.openxmlformats.org/officeDocument/2006/relationships/slideLayout" Target="../slideLayouts/slideLayout2.xml"/><Relationship Id="rId6" Type="http://schemas.openxmlformats.org/officeDocument/2006/relationships/hyperlink" Target="http://www.scienceinschool.org/content/coding-without-computers" TargetMode="External"/><Relationship Id="rId5" Type="http://schemas.openxmlformats.org/officeDocument/2006/relationships/hyperlink" Target="https://www.youtube.com/watch?v=xkZi6QuW7UI" TargetMode="External"/><Relationship Id="rId4" Type="http://schemas.openxmlformats.org/officeDocument/2006/relationships/hyperlink" Target="http://www.science-sparks.com/coding-kid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hyperlink" Target="http://www.computationinitiative.org/resources/teaching/" TargetMode="External"/><Relationship Id="rId7" Type="http://schemas.openxmlformats.org/officeDocument/2006/relationships/hyperlink" Target="https://code.org/curriculum/course3/1/Teacher" TargetMode="External"/><Relationship Id="rId2" Type="http://schemas.openxmlformats.org/officeDocument/2006/relationships/hyperlink" Target="http://www.allyouneediscode.eu/lesson-plans" TargetMode="External"/><Relationship Id="rId1" Type="http://schemas.openxmlformats.org/officeDocument/2006/relationships/slideLayout" Target="../slideLayouts/slideLayout2.xml"/><Relationship Id="rId6" Type="http://schemas.openxmlformats.org/officeDocument/2006/relationships/hyperlink" Target="https://education.minecraft.net/class-resources/lessons/" TargetMode="External"/><Relationship Id="rId5" Type="http://schemas.openxmlformats.org/officeDocument/2006/relationships/hyperlink" Target="http://scratch.ie/resources" TargetMode="External"/><Relationship Id="rId4" Type="http://schemas.openxmlformats.org/officeDocument/2006/relationships/hyperlink" Target="https://edu.sphero.com/cwists/category"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csfirst.withgoogle.com/c/cs-first/en/curriculum.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s://www.instagram.com/africa_code_week/" TargetMode="External"/><Relationship Id="rId7" Type="http://schemas.openxmlformats.org/officeDocument/2006/relationships/hyperlink" Target="https://twitter.com/AfricaCodeWeek" TargetMode="External"/><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19.png"/><Relationship Id="rId11" Type="http://schemas.openxmlformats.org/officeDocument/2006/relationships/image" Target="../media/image122.png"/><Relationship Id="rId5" Type="http://schemas.openxmlformats.org/officeDocument/2006/relationships/hyperlink" Target="https://www.facebook.com/africacodeweek/" TargetMode="External"/><Relationship Id="rId10" Type="http://schemas.openxmlformats.org/officeDocument/2006/relationships/image" Target="../media/image121.png"/><Relationship Id="rId4" Type="http://schemas.openxmlformats.org/officeDocument/2006/relationships/image" Target="../media/image118.jpeg"/><Relationship Id="rId9" Type="http://schemas.openxmlformats.org/officeDocument/2006/relationships/hyperlink" Target="https://www.youtube.com/channel/UCLbDDiP99XAMAwxaG_FBkqA"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3.jpe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png"/><Relationship Id="rId11" Type="http://schemas.openxmlformats.org/officeDocument/2006/relationships/image" Target="../media/image124.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5.jpeg"/><Relationship Id="rId7"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26.png"/><Relationship Id="rId4" Type="http://schemas.openxmlformats.org/officeDocument/2006/relationships/hyperlink" Target="https://twitter.com/search?q=#sap4good&amp;src=typd"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esentation Title"/>
          <p:cNvSpPr>
            <a:spLocks noGrp="1"/>
          </p:cNvSpPr>
          <p:nvPr>
            <p:ph type="title"/>
          </p:nvPr>
        </p:nvSpPr>
        <p:spPr>
          <a:xfrm>
            <a:off x="287926" y="1145390"/>
            <a:ext cx="2711004" cy="996936"/>
          </a:xfrm>
        </p:spPr>
        <p:txBody>
          <a:bodyPr/>
          <a:lstStyle/>
          <a:p>
            <a:pPr>
              <a:lnSpc>
                <a:spcPct val="100000"/>
              </a:lnSpc>
              <a:spcBef>
                <a:spcPts val="600"/>
              </a:spcBef>
            </a:pPr>
            <a:r>
              <a:rPr lang="en-US" sz="4399" dirty="0">
                <a:latin typeface="Headline One" panose="00000400000000000000" pitchFamily="2" charset="0"/>
              </a:rPr>
              <a:t>Empowering African Youth with Coding Skills</a:t>
            </a:r>
            <a:br>
              <a:rPr lang="en-US" sz="4399" dirty="0">
                <a:latin typeface="Headline One" panose="00000400000000000000" pitchFamily="2" charset="0"/>
              </a:rPr>
            </a:br>
            <a:endParaRPr lang="de-DE" sz="4799" dirty="0">
              <a:latin typeface="Headline One" panose="00000400000000000000" pitchFamily="2" charset="0"/>
            </a:endParaRPr>
          </a:p>
        </p:txBody>
      </p:sp>
      <p:pic>
        <p:nvPicPr>
          <p:cNvPr id="18" name="Image 7" descr="Une image contenant personne, intérieur, portable, ordinateur&#10;&#10;Description générée automatiquement">
            <a:extLst>
              <a:ext uri="{FF2B5EF4-FFF2-40B4-BE49-F238E27FC236}">
                <a16:creationId xmlns:a16="http://schemas.microsoft.com/office/drawing/2014/main" id="{0B812C64-9CD4-437B-BC88-5604B4B176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4" y="-20828"/>
            <a:ext cx="12192678" cy="6888691"/>
          </a:xfrm>
          <a:prstGeom prst="rect">
            <a:avLst/>
          </a:prstGeom>
        </p:spPr>
      </p:pic>
      <p:sp>
        <p:nvSpPr>
          <p:cNvPr id="20" name="Title 5">
            <a:extLst>
              <a:ext uri="{FF2B5EF4-FFF2-40B4-BE49-F238E27FC236}">
                <a16:creationId xmlns:a16="http://schemas.microsoft.com/office/drawing/2014/main" id="{70227960-A931-4072-B061-DE4DF0C6DE67}"/>
              </a:ext>
            </a:extLst>
          </p:cNvPr>
          <p:cNvSpPr txBox="1">
            <a:spLocks/>
          </p:cNvSpPr>
          <p:nvPr/>
        </p:nvSpPr>
        <p:spPr bwMode="gray">
          <a:xfrm>
            <a:off x="1546501" y="4714725"/>
            <a:ext cx="10651867" cy="1585193"/>
          </a:xfrm>
          <a:prstGeom prst="rect">
            <a:avLst/>
          </a:prstGeom>
          <a:solidFill>
            <a:srgbClr val="FFFFFF">
              <a:alpha val="88000"/>
            </a:srgbClr>
          </a:solidFill>
        </p:spPr>
        <p:txBody>
          <a:bodyPr vert="horz" lIns="91440" tIns="9144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Light"/>
              <a:ea typeface="+mj-ea"/>
              <a:cs typeface="Segoe UI Light"/>
            </a:endParaRPr>
          </a:p>
        </p:txBody>
      </p:sp>
      <p:pic>
        <p:nvPicPr>
          <p:cNvPr id="23" name="Image 22">
            <a:extLst>
              <a:ext uri="{FF2B5EF4-FFF2-40B4-BE49-F238E27FC236}">
                <a16:creationId xmlns:a16="http://schemas.microsoft.com/office/drawing/2014/main" id="{782B07D4-9982-437A-B5A3-1FA7F9CFA71F}"/>
              </a:ext>
            </a:extLst>
          </p:cNvPr>
          <p:cNvPicPr>
            <a:picLocks noChangeAspect="1"/>
          </p:cNvPicPr>
          <p:nvPr/>
        </p:nvPicPr>
        <p:blipFill>
          <a:blip r:embed="rId4"/>
          <a:stretch>
            <a:fillRect/>
          </a:stretch>
        </p:blipFill>
        <p:spPr>
          <a:xfrm>
            <a:off x="110120" y="4429376"/>
            <a:ext cx="2154810" cy="2154810"/>
          </a:xfrm>
          <a:prstGeom prst="rect">
            <a:avLst/>
          </a:prstGeom>
        </p:spPr>
      </p:pic>
      <p:pic>
        <p:nvPicPr>
          <p:cNvPr id="24" name="Picture 4">
            <a:extLst>
              <a:ext uri="{FF2B5EF4-FFF2-40B4-BE49-F238E27FC236}">
                <a16:creationId xmlns:a16="http://schemas.microsoft.com/office/drawing/2014/main" id="{5F5DF1ED-B218-476A-ABF1-7BD66BFA49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0230" y="5350754"/>
            <a:ext cx="1455771" cy="742444"/>
          </a:xfrm>
          <a:prstGeom prst="rect">
            <a:avLst/>
          </a:prstGeom>
        </p:spPr>
      </p:pic>
      <p:sp>
        <p:nvSpPr>
          <p:cNvPr id="25" name="Subtitle 2">
            <a:extLst>
              <a:ext uri="{FF2B5EF4-FFF2-40B4-BE49-F238E27FC236}">
                <a16:creationId xmlns:a16="http://schemas.microsoft.com/office/drawing/2014/main" id="{CCB51CC2-6425-4DEA-BB1F-3565C2A97A85}"/>
              </a:ext>
            </a:extLst>
          </p:cNvPr>
          <p:cNvSpPr txBox="1">
            <a:spLocks/>
          </p:cNvSpPr>
          <p:nvPr/>
        </p:nvSpPr>
        <p:spPr>
          <a:xfrm>
            <a:off x="2828627" y="4903447"/>
            <a:ext cx="1937822" cy="620008"/>
          </a:xfrm>
          <a:prstGeom prst="rect">
            <a:avLst/>
          </a:prstGeom>
        </p:spPr>
        <p:txBody>
          <a:bodyPr vert="horz" lIns="91416" tIns="45708" rIns="91416" bIns="4570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914126">
              <a:defRPr/>
            </a:pPr>
            <a:r>
              <a:rPr lang="en-US" sz="1600" dirty="0">
                <a:solidFill>
                  <a:srgbClr val="5D5151"/>
                </a:solidFill>
                <a:latin typeface="Segoe UI Light" panose="020B0502040204020203" pitchFamily="34" charset="0"/>
                <a:cs typeface="Segoe UI Light" panose="020B0502040204020203" pitchFamily="34" charset="0"/>
              </a:rPr>
              <a:t>AN INITIATIVE BY</a:t>
            </a:r>
          </a:p>
        </p:txBody>
      </p:sp>
      <p:pic>
        <p:nvPicPr>
          <p:cNvPr id="26" name="Image 25">
            <a:extLst>
              <a:ext uri="{FF2B5EF4-FFF2-40B4-BE49-F238E27FC236}">
                <a16:creationId xmlns:a16="http://schemas.microsoft.com/office/drawing/2014/main" id="{679C2F82-22E0-44F5-A132-0F5CCA2AEB6B}"/>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38725" y="4726633"/>
            <a:ext cx="2264199" cy="1123812"/>
          </a:xfrm>
          <a:prstGeom prst="rect">
            <a:avLst/>
          </a:prstGeom>
        </p:spPr>
      </p:pic>
      <p:pic>
        <p:nvPicPr>
          <p:cNvPr id="27" name="Image 26" descr="Une image contenant horloge, signe, lumière&#10;&#10;Description générée automatiquement">
            <a:extLst>
              <a:ext uri="{FF2B5EF4-FFF2-40B4-BE49-F238E27FC236}">
                <a16:creationId xmlns:a16="http://schemas.microsoft.com/office/drawing/2014/main" id="{3C9B74B6-21EA-45FF-B318-A9709BA325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30867" y="5949067"/>
            <a:ext cx="1679916" cy="409371"/>
          </a:xfrm>
          <a:prstGeom prst="rect">
            <a:avLst/>
          </a:prstGeom>
        </p:spPr>
      </p:pic>
      <p:pic>
        <p:nvPicPr>
          <p:cNvPr id="28" name="Image 27">
            <a:extLst>
              <a:ext uri="{FF2B5EF4-FFF2-40B4-BE49-F238E27FC236}">
                <a16:creationId xmlns:a16="http://schemas.microsoft.com/office/drawing/2014/main" id="{4C7F9D16-62E3-4932-8ED6-8DD080078B7D}"/>
              </a:ext>
            </a:extLst>
          </p:cNvPr>
          <p:cNvPicPr>
            <a:picLocks noChangeAspect="1"/>
          </p:cNvPicPr>
          <p:nvPr/>
        </p:nvPicPr>
        <p:blipFill>
          <a:blip r:embed="rId8"/>
          <a:stretch>
            <a:fillRect/>
          </a:stretch>
        </p:blipFill>
        <p:spPr>
          <a:xfrm>
            <a:off x="103754" y="5782133"/>
            <a:ext cx="914241" cy="914241"/>
          </a:xfrm>
          <a:prstGeom prst="rect">
            <a:avLst/>
          </a:prstGeom>
        </p:spPr>
      </p:pic>
      <p:pic>
        <p:nvPicPr>
          <p:cNvPr id="29" name="Image 28">
            <a:extLst>
              <a:ext uri="{FF2B5EF4-FFF2-40B4-BE49-F238E27FC236}">
                <a16:creationId xmlns:a16="http://schemas.microsoft.com/office/drawing/2014/main" id="{B295F1BC-16F1-4831-927F-029105D6B8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98790" y="4996507"/>
            <a:ext cx="1935252" cy="1020543"/>
          </a:xfrm>
          <a:prstGeom prst="rect">
            <a:avLst/>
          </a:prstGeom>
        </p:spPr>
      </p:pic>
      <p:pic>
        <p:nvPicPr>
          <p:cNvPr id="30" name="Image 29">
            <a:extLst>
              <a:ext uri="{FF2B5EF4-FFF2-40B4-BE49-F238E27FC236}">
                <a16:creationId xmlns:a16="http://schemas.microsoft.com/office/drawing/2014/main" id="{DE747326-2637-4BAA-98F2-C1435D3F32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36262" y="5202658"/>
            <a:ext cx="1144337" cy="608241"/>
          </a:xfrm>
          <a:prstGeom prst="rect">
            <a:avLst/>
          </a:prstGeom>
        </p:spPr>
      </p:pic>
      <p:sp>
        <p:nvSpPr>
          <p:cNvPr id="19" name="Presentation Title">
            <a:extLst>
              <a:ext uri="{FF2B5EF4-FFF2-40B4-BE49-F238E27FC236}">
                <a16:creationId xmlns:a16="http://schemas.microsoft.com/office/drawing/2014/main" id="{6DC9E23F-B93F-4E8B-B13C-7A1C3624F3AF}"/>
              </a:ext>
            </a:extLst>
          </p:cNvPr>
          <p:cNvSpPr txBox="1">
            <a:spLocks/>
          </p:cNvSpPr>
          <p:nvPr/>
        </p:nvSpPr>
        <p:spPr bwMode="black">
          <a:xfrm>
            <a:off x="9852262" y="2590800"/>
            <a:ext cx="2228307" cy="1374582"/>
          </a:xfrm>
          <a:prstGeom prst="rect">
            <a:avLst/>
          </a:prstGeom>
        </p:spPr>
        <p:txBody>
          <a:bodyPr vert="horz" wrap="square" lIns="0" tIns="0" rIns="0" bIns="0" rtlCol="0" anchor="t" anchorCtr="0">
            <a:noAutofit/>
          </a:bodyPr>
          <a:lstStyle>
            <a:lvl1pPr algn="l" defTabSz="1088558" rtl="0" eaLnBrk="1" latinLnBrk="0" hangingPunct="1">
              <a:lnSpc>
                <a:spcPct val="90000"/>
              </a:lnSpc>
              <a:spcBef>
                <a:spcPct val="0"/>
              </a:spcBef>
              <a:buNone/>
              <a:defRPr lang="de-DE" sz="3600" b="1" kern="1200" baseline="0" dirty="0">
                <a:solidFill>
                  <a:schemeClr val="tx1"/>
                </a:solidFill>
                <a:latin typeface="+mn-lt"/>
                <a:ea typeface="+mn-ea"/>
                <a:cs typeface="+mn-cs"/>
              </a:defRPr>
            </a:lvl1pPr>
          </a:lstStyle>
          <a:p>
            <a:pPr>
              <a:lnSpc>
                <a:spcPct val="100000"/>
              </a:lnSpc>
              <a:spcBef>
                <a:spcPts val="600"/>
              </a:spcBef>
            </a:pPr>
            <a:r>
              <a:rPr lang="en-US" sz="2799" b="0" dirty="0">
                <a:solidFill>
                  <a:schemeClr val="bg1"/>
                </a:solidFill>
                <a:latin typeface="Segoe UI Light" panose="020B0502040204020203" pitchFamily="34" charset="0"/>
                <a:cs typeface="Segoe UI Light" panose="020B0502040204020203" pitchFamily="34" charset="0"/>
              </a:rPr>
              <a:t>Training for SAP Skilled Volunteers </a:t>
            </a:r>
            <a:br>
              <a:rPr lang="en-US" sz="2799" b="0" dirty="0">
                <a:solidFill>
                  <a:schemeClr val="bg1"/>
                </a:solidFill>
                <a:latin typeface="Segoe UI Light" panose="020B0502040204020203" pitchFamily="34" charset="0"/>
                <a:cs typeface="Segoe UI Light" panose="020B0502040204020203" pitchFamily="34" charset="0"/>
              </a:rPr>
            </a:br>
            <a:endParaRPr lang="en-US" sz="3999" b="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AEBC9CD2-B211-45FC-BBF8-6ABCCB0AC8D4}"/>
              </a:ext>
            </a:extLst>
          </p:cNvPr>
          <p:cNvPicPr>
            <a:picLocks noChangeAspect="1"/>
          </p:cNvPicPr>
          <p:nvPr/>
        </p:nvPicPr>
        <p:blipFill>
          <a:blip r:embed="rId11"/>
          <a:stretch>
            <a:fillRect/>
          </a:stretch>
        </p:blipFill>
        <p:spPr>
          <a:xfrm>
            <a:off x="7526" y="977443"/>
            <a:ext cx="3388788" cy="3187654"/>
          </a:xfrm>
          <a:prstGeom prst="rect">
            <a:avLst/>
          </a:prstGeom>
        </p:spPr>
      </p:pic>
    </p:spTree>
    <p:extLst>
      <p:ext uri="{BB962C8B-B14F-4D97-AF65-F5344CB8AC3E}">
        <p14:creationId xmlns:p14="http://schemas.microsoft.com/office/powerpoint/2010/main" val="320778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42"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1000"/>
                                        <p:tgtEl>
                                          <p:spTgt spid="29"/>
                                        </p:tgtEl>
                                      </p:cBhvr>
                                    </p:animEffect>
                                    <p:anim calcmode="lin" valueType="num">
                                      <p:cBhvr>
                                        <p:cTn id="39" dur="1000" fill="hold"/>
                                        <p:tgtEl>
                                          <p:spTgt spid="29"/>
                                        </p:tgtEl>
                                        <p:attrNameLst>
                                          <p:attrName>ppt_x</p:attrName>
                                        </p:attrNameLst>
                                      </p:cBhvr>
                                      <p:tavLst>
                                        <p:tav tm="0">
                                          <p:val>
                                            <p:strVal val="#ppt_x"/>
                                          </p:val>
                                        </p:tav>
                                        <p:tav tm="100000">
                                          <p:val>
                                            <p:strVal val="#ppt_x"/>
                                          </p:val>
                                        </p:tav>
                                      </p:tavLst>
                                    </p:anim>
                                    <p:anim calcmode="lin" valueType="num">
                                      <p:cBhvr>
                                        <p:cTn id="40" dur="1000" fill="hold"/>
                                        <p:tgtEl>
                                          <p:spTgt spid="29"/>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EC521794-9EEF-4F70-88DC-CC1301532A10}"/>
              </a:ext>
            </a:extLst>
          </p:cNvPr>
          <p:cNvSpPr txBox="1">
            <a:spLocks/>
          </p:cNvSpPr>
          <p:nvPr/>
        </p:nvSpPr>
        <p:spPr>
          <a:xfrm>
            <a:off x="2214073" y="5042715"/>
            <a:ext cx="5470222" cy="101304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FFFFFF"/>
                </a:solidFill>
                <a:latin typeface="Headline One" panose="00000400000000000000" pitchFamily="2" charset="0"/>
              </a:rPr>
              <a:t>1. COMPUTATIONAL THINKING  </a:t>
            </a:r>
          </a:p>
        </p:txBody>
      </p:sp>
      <p:pic>
        <p:nvPicPr>
          <p:cNvPr id="6" name="Picture 5" descr="A group of people sitting at a table using a computer&#10;&#10;Description automatically generated">
            <a:extLst>
              <a:ext uri="{FF2B5EF4-FFF2-40B4-BE49-F238E27FC236}">
                <a16:creationId xmlns:a16="http://schemas.microsoft.com/office/drawing/2014/main" id="{1FD60651-8F1C-4871-99CD-6F300A34E5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67425"/>
          </a:xfrm>
          <a:prstGeom prst="rect">
            <a:avLst/>
          </a:prstGeom>
        </p:spPr>
      </p:pic>
      <p:sp>
        <p:nvSpPr>
          <p:cNvPr id="10" name="Rectangle 9">
            <a:extLst>
              <a:ext uri="{FF2B5EF4-FFF2-40B4-BE49-F238E27FC236}">
                <a16:creationId xmlns:a16="http://schemas.microsoft.com/office/drawing/2014/main" id="{300FEEE8-3166-4666-BBE4-0F7319290AA3}"/>
              </a:ext>
            </a:extLst>
          </p:cNvPr>
          <p:cNvSpPr/>
          <p:nvPr/>
        </p:nvSpPr>
        <p:spPr>
          <a:xfrm>
            <a:off x="0" y="0"/>
            <a:ext cx="12192000" cy="686742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pic>
        <p:nvPicPr>
          <p:cNvPr id="17" name="Image 16">
            <a:extLst>
              <a:ext uri="{FF2B5EF4-FFF2-40B4-BE49-F238E27FC236}">
                <a16:creationId xmlns:a16="http://schemas.microsoft.com/office/drawing/2014/main" id="{81420DCA-E9A8-486F-AECD-7D9FB6ED46E5}"/>
              </a:ext>
            </a:extLst>
          </p:cNvPr>
          <p:cNvPicPr>
            <a:picLocks noChangeAspect="1"/>
          </p:cNvPicPr>
          <p:nvPr/>
        </p:nvPicPr>
        <p:blipFill>
          <a:blip r:embed="rId3"/>
          <a:stretch>
            <a:fillRect/>
          </a:stretch>
        </p:blipFill>
        <p:spPr>
          <a:xfrm>
            <a:off x="10283658" y="5790662"/>
            <a:ext cx="1613001" cy="822960"/>
          </a:xfrm>
          <a:prstGeom prst="rect">
            <a:avLst/>
          </a:prstGeom>
        </p:spPr>
      </p:pic>
      <p:sp>
        <p:nvSpPr>
          <p:cNvPr id="18" name="Subtitle 2">
            <a:extLst>
              <a:ext uri="{FF2B5EF4-FFF2-40B4-BE49-F238E27FC236}">
                <a16:creationId xmlns:a16="http://schemas.microsoft.com/office/drawing/2014/main" id="{514EBBB3-5021-42D2-B383-5BB3C821537E}"/>
              </a:ext>
            </a:extLst>
          </p:cNvPr>
          <p:cNvSpPr txBox="1">
            <a:spLocks/>
          </p:cNvSpPr>
          <p:nvPr/>
        </p:nvSpPr>
        <p:spPr>
          <a:xfrm>
            <a:off x="8778747" y="6027762"/>
            <a:ext cx="2101913" cy="2783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600"/>
              </a:spcBef>
              <a:spcAft>
                <a:spcPts val="600"/>
              </a:spcAft>
            </a:pPr>
            <a:r>
              <a:rPr lang="en-ZA" sz="1300" dirty="0">
                <a:solidFill>
                  <a:schemeClr val="bg1"/>
                </a:solidFill>
                <a:latin typeface="Segoe UI Light" panose="020B0502040204020203" pitchFamily="34" charset="0"/>
                <a:cs typeface="Segoe UI Light" panose="020B0502040204020203" pitchFamily="34" charset="0"/>
              </a:rPr>
              <a:t>AN INITIATIVE BY</a:t>
            </a:r>
          </a:p>
        </p:txBody>
      </p:sp>
      <p:pic>
        <p:nvPicPr>
          <p:cNvPr id="16" name="Image 15">
            <a:extLst>
              <a:ext uri="{FF2B5EF4-FFF2-40B4-BE49-F238E27FC236}">
                <a16:creationId xmlns:a16="http://schemas.microsoft.com/office/drawing/2014/main" id="{D1F54E14-D7AF-4F93-8DF8-7D71514CAF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6010" y="5042715"/>
            <a:ext cx="1702750" cy="1702750"/>
          </a:xfrm>
          <a:prstGeom prst="rect">
            <a:avLst/>
          </a:prstGeom>
        </p:spPr>
      </p:pic>
      <p:pic>
        <p:nvPicPr>
          <p:cNvPr id="8" name="Picture 7">
            <a:extLst>
              <a:ext uri="{FF2B5EF4-FFF2-40B4-BE49-F238E27FC236}">
                <a16:creationId xmlns:a16="http://schemas.microsoft.com/office/drawing/2014/main" id="{883CE798-C943-4F11-87B1-B42D26B46582}"/>
              </a:ext>
            </a:extLst>
          </p:cNvPr>
          <p:cNvPicPr>
            <a:picLocks noChangeAspect="1"/>
          </p:cNvPicPr>
          <p:nvPr/>
        </p:nvPicPr>
        <p:blipFill>
          <a:blip r:embed="rId5"/>
          <a:stretch>
            <a:fillRect/>
          </a:stretch>
        </p:blipFill>
        <p:spPr>
          <a:xfrm>
            <a:off x="1839954" y="5223472"/>
            <a:ext cx="6218459" cy="1341236"/>
          </a:xfrm>
          <a:prstGeom prst="rect">
            <a:avLst/>
          </a:prstGeom>
        </p:spPr>
      </p:pic>
    </p:spTree>
    <p:extLst>
      <p:ext uri="{BB962C8B-B14F-4D97-AF65-F5344CB8AC3E}">
        <p14:creationId xmlns:p14="http://schemas.microsoft.com/office/powerpoint/2010/main" val="15193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txBox="1">
            <a:spLocks/>
          </p:cNvSpPr>
          <p:nvPr/>
        </p:nvSpPr>
        <p:spPr bwMode="gray">
          <a:xfrm>
            <a:off x="311500" y="218107"/>
            <a:ext cx="9749802" cy="916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sz="4500" dirty="0">
                <a:solidFill>
                  <a:srgbClr val="5E5252"/>
                </a:solidFill>
                <a:latin typeface="Headline One HPLHS"/>
                <a:cs typeface="Headline One HPLHS"/>
              </a:rPr>
              <a:t>computational thinking is... </a:t>
            </a:r>
          </a:p>
        </p:txBody>
      </p:sp>
      <p:sp>
        <p:nvSpPr>
          <p:cNvPr id="9" name="Rectangle 8">
            <a:extLst>
              <a:ext uri="{FF2B5EF4-FFF2-40B4-BE49-F238E27FC236}">
                <a16:creationId xmlns:a16="http://schemas.microsoft.com/office/drawing/2014/main" id="{AC74A28A-284E-4D81-8DCB-785DD3E7A523}"/>
              </a:ext>
            </a:extLst>
          </p:cNvPr>
          <p:cNvSpPr/>
          <p:nvPr/>
        </p:nvSpPr>
        <p:spPr>
          <a:xfrm>
            <a:off x="1001121" y="5706101"/>
            <a:ext cx="8925304" cy="646331"/>
          </a:xfrm>
          <a:prstGeom prst="rect">
            <a:avLst/>
          </a:prstGeom>
        </p:spPr>
        <p:txBody>
          <a:bodyPr wrap="square">
            <a:spAutoFit/>
          </a:bodyPr>
          <a:lstStyle/>
          <a:p>
            <a:r>
              <a:rPr lang="en-US" sz="3600" dirty="0">
                <a:solidFill>
                  <a:srgbClr val="CC0099"/>
                </a:solidFill>
                <a:latin typeface="Headline One HPLHS"/>
                <a:cs typeface="Headline One HPLHS"/>
              </a:rPr>
              <a:t>Solving problems efficiently, logically and creatively!</a:t>
            </a:r>
          </a:p>
        </p:txBody>
      </p:sp>
      <p:pic>
        <p:nvPicPr>
          <p:cNvPr id="8" name="Image 7">
            <a:extLst>
              <a:ext uri="{FF2B5EF4-FFF2-40B4-BE49-F238E27FC236}">
                <a16:creationId xmlns:a16="http://schemas.microsoft.com/office/drawing/2014/main" id="{7D0E8DA2-2730-4A91-A677-81861AE75D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 y="0"/>
            <a:ext cx="12193336" cy="6905134"/>
          </a:xfrm>
          <a:prstGeom prst="rect">
            <a:avLst/>
          </a:prstGeom>
        </p:spPr>
      </p:pic>
      <p:sp>
        <p:nvSpPr>
          <p:cNvPr id="11" name="Rectangle 10">
            <a:extLst>
              <a:ext uri="{FF2B5EF4-FFF2-40B4-BE49-F238E27FC236}">
                <a16:creationId xmlns:a16="http://schemas.microsoft.com/office/drawing/2014/main" id="{C54B1EE9-4D9F-4B10-9F4E-EF7001AA181D}"/>
              </a:ext>
            </a:extLst>
          </p:cNvPr>
          <p:cNvSpPr/>
          <p:nvPr/>
        </p:nvSpPr>
        <p:spPr>
          <a:xfrm>
            <a:off x="-9546" y="-564"/>
            <a:ext cx="12211092" cy="690513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5B90709-87E4-45A3-BBC7-058197462400}"/>
              </a:ext>
            </a:extLst>
          </p:cNvPr>
          <p:cNvSpPr/>
          <p:nvPr/>
        </p:nvSpPr>
        <p:spPr>
          <a:xfrm>
            <a:off x="1001121" y="1269361"/>
            <a:ext cx="10720782" cy="4247317"/>
          </a:xfrm>
          <a:prstGeom prst="rect">
            <a:avLst/>
          </a:prstGeom>
        </p:spPr>
        <p:txBody>
          <a:bodyPr wrap="square">
            <a:spAutoFit/>
          </a:bodyPr>
          <a:lstStyle/>
          <a:p>
            <a:r>
              <a:rPr lang="en-US" sz="3000" dirty="0">
                <a:solidFill>
                  <a:srgbClr val="5E5252"/>
                </a:solidFill>
                <a:latin typeface="Segoe UI Light"/>
                <a:cs typeface="Segoe UI Light"/>
              </a:rPr>
              <a:t>The ability to communicate your thoughts in a structured and logical way. This type of thought process is like the step by step instructions that are coded into a computer. It is also the process of thinking up and then solving problems in a methodical way that could be replicated by a machine. </a:t>
            </a:r>
          </a:p>
          <a:p>
            <a:endParaRPr lang="en-US" sz="3000" dirty="0">
              <a:solidFill>
                <a:srgbClr val="5E5252"/>
              </a:solidFill>
              <a:latin typeface="Segoe UI Light"/>
              <a:cs typeface="Segoe UI Light"/>
            </a:endParaRPr>
          </a:p>
          <a:p>
            <a:r>
              <a:rPr lang="en-US" sz="3000" dirty="0">
                <a:solidFill>
                  <a:srgbClr val="5E5252"/>
                </a:solidFill>
                <a:latin typeface="Segoe UI Light"/>
                <a:cs typeface="Segoe UI Light"/>
              </a:rPr>
              <a:t>The thought processes involved in formulating a problem and expressing its solution(s) in such a way that a computer—human or machine—can effectively carry out. </a:t>
            </a:r>
          </a:p>
        </p:txBody>
      </p:sp>
      <p:cxnSp>
        <p:nvCxnSpPr>
          <p:cNvPr id="13" name="Straight Connector 22">
            <a:extLst>
              <a:ext uri="{FF2B5EF4-FFF2-40B4-BE49-F238E27FC236}">
                <a16:creationId xmlns:a16="http://schemas.microsoft.com/office/drawing/2014/main" id="{39BE49FA-649B-4B62-953A-9EBEDC898EAE}"/>
              </a:ext>
            </a:extLst>
          </p:cNvPr>
          <p:cNvCxnSpPr>
            <a:cxnSpLocks/>
          </p:cNvCxnSpPr>
          <p:nvPr/>
        </p:nvCxnSpPr>
        <p:spPr>
          <a:xfrm>
            <a:off x="725055" y="1352814"/>
            <a:ext cx="0" cy="4153256"/>
          </a:xfrm>
          <a:prstGeom prst="line">
            <a:avLst/>
          </a:prstGeom>
          <a:ln>
            <a:solidFill>
              <a:schemeClr val="tx1">
                <a:lumMod val="50000"/>
                <a:lumOff val="50000"/>
              </a:schemeClr>
            </a:solidFill>
          </a:ln>
        </p:spPr>
        <p:style>
          <a:lnRef idx="1">
            <a:schemeClr val="accent2"/>
          </a:lnRef>
          <a:fillRef idx="0">
            <a:schemeClr val="accent2"/>
          </a:fillRef>
          <a:effectRef idx="0">
            <a:schemeClr val="accent2"/>
          </a:effectRef>
          <a:fontRef idx="minor">
            <a:schemeClr val="tx1"/>
          </a:fontRef>
        </p:style>
      </p:cxnSp>
      <p:pic>
        <p:nvPicPr>
          <p:cNvPr id="4" name="Image 3">
            <a:extLst>
              <a:ext uri="{FF2B5EF4-FFF2-40B4-BE49-F238E27FC236}">
                <a16:creationId xmlns:a16="http://schemas.microsoft.com/office/drawing/2014/main" id="{1A9099A1-E4D7-430F-95A3-95EF01E81F30}"/>
              </a:ext>
            </a:extLst>
          </p:cNvPr>
          <p:cNvPicPr>
            <a:picLocks noChangeAspect="1"/>
          </p:cNvPicPr>
          <p:nvPr/>
        </p:nvPicPr>
        <p:blipFill>
          <a:blip r:embed="rId3"/>
          <a:stretch>
            <a:fillRect/>
          </a:stretch>
        </p:blipFill>
        <p:spPr>
          <a:xfrm>
            <a:off x="11124103" y="5930652"/>
            <a:ext cx="828675" cy="828675"/>
          </a:xfrm>
          <a:prstGeom prst="rect">
            <a:avLst/>
          </a:prstGeom>
        </p:spPr>
      </p:pic>
      <p:pic>
        <p:nvPicPr>
          <p:cNvPr id="2" name="Image 1">
            <a:extLst>
              <a:ext uri="{FF2B5EF4-FFF2-40B4-BE49-F238E27FC236}">
                <a16:creationId xmlns:a16="http://schemas.microsoft.com/office/drawing/2014/main" id="{690A4C19-96B8-42C7-87AF-DA8CAED915E4}"/>
              </a:ext>
            </a:extLst>
          </p:cNvPr>
          <p:cNvPicPr>
            <a:picLocks noChangeAspect="1"/>
          </p:cNvPicPr>
          <p:nvPr/>
        </p:nvPicPr>
        <p:blipFill>
          <a:blip r:embed="rId4"/>
          <a:stretch>
            <a:fillRect/>
          </a:stretch>
        </p:blipFill>
        <p:spPr>
          <a:xfrm>
            <a:off x="69092" y="119408"/>
            <a:ext cx="9992210" cy="1182727"/>
          </a:xfrm>
          <a:prstGeom prst="rect">
            <a:avLst/>
          </a:prstGeom>
        </p:spPr>
      </p:pic>
      <p:pic>
        <p:nvPicPr>
          <p:cNvPr id="3" name="Image 2">
            <a:extLst>
              <a:ext uri="{FF2B5EF4-FFF2-40B4-BE49-F238E27FC236}">
                <a16:creationId xmlns:a16="http://schemas.microsoft.com/office/drawing/2014/main" id="{4449977B-91EA-4D28-9FD0-16E76306F066}"/>
              </a:ext>
            </a:extLst>
          </p:cNvPr>
          <p:cNvPicPr>
            <a:picLocks noChangeAspect="1"/>
          </p:cNvPicPr>
          <p:nvPr/>
        </p:nvPicPr>
        <p:blipFill>
          <a:blip r:embed="rId5"/>
          <a:stretch>
            <a:fillRect/>
          </a:stretch>
        </p:blipFill>
        <p:spPr>
          <a:xfrm>
            <a:off x="818212" y="5618036"/>
            <a:ext cx="9108213" cy="963251"/>
          </a:xfrm>
          <a:prstGeom prst="rect">
            <a:avLst/>
          </a:prstGeom>
        </p:spPr>
      </p:pic>
    </p:spTree>
    <p:extLst>
      <p:ext uri="{BB962C8B-B14F-4D97-AF65-F5344CB8AC3E}">
        <p14:creationId xmlns:p14="http://schemas.microsoft.com/office/powerpoint/2010/main" val="14519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0-#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B475BD-DDC9-4791-8BDF-F315315E4248}"/>
              </a:ext>
            </a:extLst>
          </p:cNvPr>
          <p:cNvSpPr/>
          <p:nvPr/>
        </p:nvSpPr>
        <p:spPr>
          <a:xfrm>
            <a:off x="4186452" y="3367097"/>
            <a:ext cx="4196170" cy="646331"/>
          </a:xfrm>
          <a:prstGeom prst="rect">
            <a:avLst/>
          </a:prstGeom>
        </p:spPr>
        <p:txBody>
          <a:bodyPr wrap="square">
            <a:spAutoFit/>
          </a:bodyPr>
          <a:lstStyle/>
          <a:p>
            <a:r>
              <a:rPr lang="en-US" sz="3600" dirty="0">
                <a:solidFill>
                  <a:srgbClr val="0083CA"/>
                </a:solidFill>
                <a:latin typeface="Headline One HPLHS"/>
                <a:cs typeface="Headline One HPLHS"/>
              </a:rPr>
              <a:t>Decomposition</a:t>
            </a:r>
            <a:r>
              <a:rPr lang="en-US" sz="2600" dirty="0">
                <a:solidFill>
                  <a:srgbClr val="5E5252"/>
                </a:solidFill>
                <a:latin typeface="Segoe UI Light"/>
                <a:cs typeface="Segoe UI Light"/>
              </a:rPr>
              <a:t> </a:t>
            </a:r>
          </a:p>
        </p:txBody>
      </p:sp>
      <p:sp>
        <p:nvSpPr>
          <p:cNvPr id="11" name="Rectangle 10">
            <a:extLst>
              <a:ext uri="{FF2B5EF4-FFF2-40B4-BE49-F238E27FC236}">
                <a16:creationId xmlns:a16="http://schemas.microsoft.com/office/drawing/2014/main" id="{7D6F0730-AAD8-4437-B634-4AF5BE514EA4}"/>
              </a:ext>
            </a:extLst>
          </p:cNvPr>
          <p:cNvSpPr/>
          <p:nvPr/>
        </p:nvSpPr>
        <p:spPr>
          <a:xfrm>
            <a:off x="4220994" y="3367097"/>
            <a:ext cx="4127087" cy="646331"/>
          </a:xfrm>
          <a:prstGeom prst="rect">
            <a:avLst/>
          </a:prstGeom>
        </p:spPr>
        <p:txBody>
          <a:bodyPr wrap="square">
            <a:spAutoFit/>
          </a:bodyPr>
          <a:lstStyle/>
          <a:p>
            <a:r>
              <a:rPr lang="en-US" sz="3600" dirty="0">
                <a:solidFill>
                  <a:srgbClr val="CC0099"/>
                </a:solidFill>
                <a:latin typeface="Headline One HPLHS"/>
                <a:cs typeface="Headline One HPLHS"/>
              </a:rPr>
              <a:t>ABSTRACTION </a:t>
            </a:r>
          </a:p>
        </p:txBody>
      </p:sp>
      <p:sp>
        <p:nvSpPr>
          <p:cNvPr id="12" name="Rectangle 11">
            <a:extLst>
              <a:ext uri="{FF2B5EF4-FFF2-40B4-BE49-F238E27FC236}">
                <a16:creationId xmlns:a16="http://schemas.microsoft.com/office/drawing/2014/main" id="{77842F54-4AA0-4685-AEB6-548D165D935D}"/>
              </a:ext>
            </a:extLst>
          </p:cNvPr>
          <p:cNvSpPr/>
          <p:nvPr/>
        </p:nvSpPr>
        <p:spPr>
          <a:xfrm>
            <a:off x="4393533" y="3367097"/>
            <a:ext cx="3782008" cy="646331"/>
          </a:xfrm>
          <a:prstGeom prst="rect">
            <a:avLst/>
          </a:prstGeom>
        </p:spPr>
        <p:txBody>
          <a:bodyPr wrap="square">
            <a:spAutoFit/>
          </a:bodyPr>
          <a:lstStyle/>
          <a:p>
            <a:pPr algn="r"/>
            <a:r>
              <a:rPr lang="en-US" sz="3600" dirty="0">
                <a:solidFill>
                  <a:srgbClr val="726AAB"/>
                </a:solidFill>
                <a:latin typeface="Headline One HPLHS"/>
                <a:cs typeface="Headline One HPLHS"/>
              </a:rPr>
              <a:t>Pattern recognition</a:t>
            </a:r>
          </a:p>
        </p:txBody>
      </p:sp>
      <p:sp>
        <p:nvSpPr>
          <p:cNvPr id="13" name="Rectangle 12">
            <a:extLst>
              <a:ext uri="{FF2B5EF4-FFF2-40B4-BE49-F238E27FC236}">
                <a16:creationId xmlns:a16="http://schemas.microsoft.com/office/drawing/2014/main" id="{1BAE296F-B65A-4FF2-9DE7-618E47F0F92B}"/>
              </a:ext>
            </a:extLst>
          </p:cNvPr>
          <p:cNvSpPr/>
          <p:nvPr/>
        </p:nvSpPr>
        <p:spPr>
          <a:xfrm>
            <a:off x="4393533" y="3367097"/>
            <a:ext cx="3782008" cy="646331"/>
          </a:xfrm>
          <a:prstGeom prst="rect">
            <a:avLst/>
          </a:prstGeom>
        </p:spPr>
        <p:txBody>
          <a:bodyPr wrap="square">
            <a:spAutoFit/>
          </a:bodyPr>
          <a:lstStyle/>
          <a:p>
            <a:pPr algn="r"/>
            <a:r>
              <a:rPr lang="en-US" sz="3600" dirty="0">
                <a:solidFill>
                  <a:srgbClr val="33B830"/>
                </a:solidFill>
                <a:latin typeface="Headline One HPLHS"/>
                <a:cs typeface="Headline One HPLHS"/>
              </a:rPr>
              <a:t>ALGORITHM DESIGN</a:t>
            </a:r>
          </a:p>
        </p:txBody>
      </p:sp>
      <p:sp>
        <p:nvSpPr>
          <p:cNvPr id="17" name="Rectangle 16">
            <a:extLst>
              <a:ext uri="{FF2B5EF4-FFF2-40B4-BE49-F238E27FC236}">
                <a16:creationId xmlns:a16="http://schemas.microsoft.com/office/drawing/2014/main" id="{29D97CCB-D3BC-4D1B-955F-740F3FC84FAD}"/>
              </a:ext>
            </a:extLst>
          </p:cNvPr>
          <p:cNvSpPr/>
          <p:nvPr/>
        </p:nvSpPr>
        <p:spPr>
          <a:xfrm>
            <a:off x="212958" y="1951732"/>
            <a:ext cx="4196170" cy="1292662"/>
          </a:xfrm>
          <a:prstGeom prst="rect">
            <a:avLst/>
          </a:prstGeom>
        </p:spPr>
        <p:txBody>
          <a:bodyPr wrap="square">
            <a:spAutoFit/>
          </a:bodyPr>
          <a:lstStyle/>
          <a:p>
            <a:r>
              <a:rPr lang="en-US" sz="2600" dirty="0">
                <a:solidFill>
                  <a:srgbClr val="5E5252"/>
                </a:solidFill>
                <a:latin typeface="Segoe UI Light"/>
                <a:cs typeface="Segoe UI Light"/>
              </a:rPr>
              <a:t>Breaking big problems into smaller ones that are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much easier to manage. </a:t>
            </a:r>
          </a:p>
        </p:txBody>
      </p:sp>
      <p:pic>
        <p:nvPicPr>
          <p:cNvPr id="19" name="Picture 1">
            <a:extLst>
              <a:ext uri="{FF2B5EF4-FFF2-40B4-BE49-F238E27FC236}">
                <a16:creationId xmlns:a16="http://schemas.microsoft.com/office/drawing/2014/main" id="{5FF40C38-9910-4146-9A5B-6F878BDEC7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2048" y="1411027"/>
            <a:ext cx="4877739" cy="4641211"/>
          </a:xfrm>
          <a:prstGeom prst="ellipse">
            <a:avLst/>
          </a:prstGeom>
        </p:spPr>
      </p:pic>
      <p:sp>
        <p:nvSpPr>
          <p:cNvPr id="21" name="Rectangle 20">
            <a:extLst>
              <a:ext uri="{FF2B5EF4-FFF2-40B4-BE49-F238E27FC236}">
                <a16:creationId xmlns:a16="http://schemas.microsoft.com/office/drawing/2014/main" id="{29D97CCB-D3BC-4D1B-955F-740F3FC84FAD}"/>
              </a:ext>
            </a:extLst>
          </p:cNvPr>
          <p:cNvSpPr/>
          <p:nvPr/>
        </p:nvSpPr>
        <p:spPr>
          <a:xfrm>
            <a:off x="212958" y="4864293"/>
            <a:ext cx="4127087" cy="1692771"/>
          </a:xfrm>
          <a:prstGeom prst="rect">
            <a:avLst/>
          </a:prstGeom>
        </p:spPr>
        <p:txBody>
          <a:bodyPr wrap="square">
            <a:spAutoFit/>
          </a:bodyPr>
          <a:lstStyle/>
          <a:p>
            <a:r>
              <a:rPr lang="en-US" sz="2600" dirty="0">
                <a:solidFill>
                  <a:srgbClr val="5E5252"/>
                </a:solidFill>
                <a:latin typeface="Segoe UI Light"/>
                <a:cs typeface="Segoe UI Light"/>
              </a:rPr>
              <a:t>Remove parts of a problem that are unnecessary and make one solution work for multiple problems.</a:t>
            </a:r>
            <a:endParaRPr lang="en-US" sz="2600" dirty="0">
              <a:solidFill>
                <a:srgbClr val="0083CA"/>
              </a:solidFill>
              <a:latin typeface="Segoe UI Light"/>
              <a:cs typeface="Segoe UI Light"/>
            </a:endParaRPr>
          </a:p>
        </p:txBody>
      </p:sp>
      <p:sp>
        <p:nvSpPr>
          <p:cNvPr id="23" name="Rectangle 22">
            <a:extLst>
              <a:ext uri="{FF2B5EF4-FFF2-40B4-BE49-F238E27FC236}">
                <a16:creationId xmlns:a16="http://schemas.microsoft.com/office/drawing/2014/main" id="{29D97CCB-D3BC-4D1B-955F-740F3FC84FAD}"/>
              </a:ext>
            </a:extLst>
          </p:cNvPr>
          <p:cNvSpPr/>
          <p:nvPr/>
        </p:nvSpPr>
        <p:spPr>
          <a:xfrm>
            <a:off x="8197034" y="1951732"/>
            <a:ext cx="3782008" cy="892552"/>
          </a:xfrm>
          <a:prstGeom prst="rect">
            <a:avLst/>
          </a:prstGeom>
        </p:spPr>
        <p:txBody>
          <a:bodyPr wrap="square">
            <a:spAutoFit/>
          </a:bodyPr>
          <a:lstStyle/>
          <a:p>
            <a:pPr algn="r"/>
            <a:r>
              <a:rPr lang="en-US" sz="2600" dirty="0">
                <a:solidFill>
                  <a:srgbClr val="5E5252"/>
                </a:solidFill>
                <a:latin typeface="Segoe UI Light"/>
                <a:cs typeface="Segoe UI Light"/>
              </a:rPr>
              <a:t>Analyze &amp; look for a repeating sequence.</a:t>
            </a:r>
            <a:endParaRPr lang="en-US" sz="2600" dirty="0">
              <a:solidFill>
                <a:srgbClr val="0083CA"/>
              </a:solidFill>
              <a:latin typeface="Segoe UI Light"/>
              <a:cs typeface="Segoe UI Light"/>
            </a:endParaRPr>
          </a:p>
        </p:txBody>
      </p:sp>
      <p:sp>
        <p:nvSpPr>
          <p:cNvPr id="24" name="Rectangle 23">
            <a:extLst>
              <a:ext uri="{FF2B5EF4-FFF2-40B4-BE49-F238E27FC236}">
                <a16:creationId xmlns:a16="http://schemas.microsoft.com/office/drawing/2014/main" id="{29D97CCB-D3BC-4D1B-955F-740F3FC84FAD}"/>
              </a:ext>
            </a:extLst>
          </p:cNvPr>
          <p:cNvSpPr/>
          <p:nvPr/>
        </p:nvSpPr>
        <p:spPr>
          <a:xfrm>
            <a:off x="8197034" y="4864293"/>
            <a:ext cx="3782008" cy="1292662"/>
          </a:xfrm>
          <a:prstGeom prst="rect">
            <a:avLst/>
          </a:prstGeom>
        </p:spPr>
        <p:txBody>
          <a:bodyPr wrap="square">
            <a:spAutoFit/>
          </a:bodyPr>
          <a:lstStyle/>
          <a:p>
            <a:pPr algn="r"/>
            <a:r>
              <a:rPr lang="en-US" sz="2600" dirty="0">
                <a:solidFill>
                  <a:srgbClr val="5E5252"/>
                </a:solidFill>
                <a:latin typeface="Segoe UI Light"/>
                <a:cs typeface="Segoe UI Light"/>
              </a:rPr>
              <a:t>Step-by-step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instructions on how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to do something. </a:t>
            </a:r>
            <a:endParaRPr lang="en-US" sz="2600" dirty="0">
              <a:solidFill>
                <a:srgbClr val="0083CA"/>
              </a:solidFill>
              <a:latin typeface="Segoe UI Light"/>
              <a:cs typeface="Segoe UI Light"/>
            </a:endParaRPr>
          </a:p>
        </p:txBody>
      </p:sp>
      <p:pic>
        <p:nvPicPr>
          <p:cNvPr id="9" name="Image 8">
            <a:extLst>
              <a:ext uri="{FF2B5EF4-FFF2-40B4-BE49-F238E27FC236}">
                <a16:creationId xmlns:a16="http://schemas.microsoft.com/office/drawing/2014/main" id="{172F2F3A-F469-4FC4-9AA1-1ADB067C4E60}"/>
              </a:ext>
            </a:extLst>
          </p:cNvPr>
          <p:cNvPicPr>
            <a:picLocks noChangeAspect="1"/>
          </p:cNvPicPr>
          <p:nvPr/>
        </p:nvPicPr>
        <p:blipFill>
          <a:blip r:embed="rId3"/>
          <a:stretch>
            <a:fillRect/>
          </a:stretch>
        </p:blipFill>
        <p:spPr>
          <a:xfrm>
            <a:off x="5907152" y="5817098"/>
            <a:ext cx="828675" cy="828675"/>
          </a:xfrm>
          <a:prstGeom prst="rect">
            <a:avLst/>
          </a:prstGeom>
        </p:spPr>
      </p:pic>
      <p:pic>
        <p:nvPicPr>
          <p:cNvPr id="2" name="Image 1">
            <a:extLst>
              <a:ext uri="{FF2B5EF4-FFF2-40B4-BE49-F238E27FC236}">
                <a16:creationId xmlns:a16="http://schemas.microsoft.com/office/drawing/2014/main" id="{8D0E9169-5B4F-4D7D-AE2D-877B35B9E5AD}"/>
              </a:ext>
            </a:extLst>
          </p:cNvPr>
          <p:cNvPicPr>
            <a:picLocks noChangeAspect="1"/>
          </p:cNvPicPr>
          <p:nvPr/>
        </p:nvPicPr>
        <p:blipFill>
          <a:blip r:embed="rId4"/>
          <a:stretch>
            <a:fillRect/>
          </a:stretch>
        </p:blipFill>
        <p:spPr>
          <a:xfrm>
            <a:off x="0" y="98902"/>
            <a:ext cx="12192000" cy="1158240"/>
          </a:xfrm>
          <a:prstGeom prst="rect">
            <a:avLst/>
          </a:prstGeom>
        </p:spPr>
      </p:pic>
      <p:pic>
        <p:nvPicPr>
          <p:cNvPr id="3" name="Image 2">
            <a:extLst>
              <a:ext uri="{FF2B5EF4-FFF2-40B4-BE49-F238E27FC236}">
                <a16:creationId xmlns:a16="http://schemas.microsoft.com/office/drawing/2014/main" id="{FA470760-70EB-4486-BA0F-C02B0EC68606}"/>
              </a:ext>
            </a:extLst>
          </p:cNvPr>
          <p:cNvPicPr>
            <a:picLocks noChangeAspect="1"/>
          </p:cNvPicPr>
          <p:nvPr/>
        </p:nvPicPr>
        <p:blipFill>
          <a:blip r:embed="rId5"/>
          <a:stretch>
            <a:fillRect/>
          </a:stretch>
        </p:blipFill>
        <p:spPr>
          <a:xfrm>
            <a:off x="53812" y="1256880"/>
            <a:ext cx="12138188" cy="3883489"/>
          </a:xfrm>
          <a:prstGeom prst="rect">
            <a:avLst/>
          </a:prstGeom>
        </p:spPr>
      </p:pic>
    </p:spTree>
    <p:extLst>
      <p:ext uri="{BB962C8B-B14F-4D97-AF65-F5344CB8AC3E}">
        <p14:creationId xmlns:p14="http://schemas.microsoft.com/office/powerpoint/2010/main" val="852518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44F08-B170-45A4-9FC9-5B7C7822A156}"/>
              </a:ext>
            </a:extLst>
          </p:cNvPr>
          <p:cNvSpPr/>
          <p:nvPr/>
        </p:nvSpPr>
        <p:spPr>
          <a:xfrm>
            <a:off x="4476520" y="3494618"/>
            <a:ext cx="1996059" cy="584775"/>
          </a:xfrm>
          <a:prstGeom prst="rect">
            <a:avLst/>
          </a:prstGeom>
        </p:spPr>
        <p:txBody>
          <a:bodyPr wrap="none">
            <a:spAutoFit/>
          </a:bodyPr>
          <a:lstStyle/>
          <a:p>
            <a:r>
              <a:rPr lang="en-US" sz="3200" dirty="0">
                <a:solidFill>
                  <a:schemeClr val="bg1"/>
                </a:solidFill>
                <a:latin typeface="Headline One HPLHS"/>
                <a:cs typeface="Headline One HPLHS"/>
              </a:rPr>
              <a:t>For instance:</a:t>
            </a:r>
            <a:endParaRPr lang="en-US" sz="3200" dirty="0">
              <a:solidFill>
                <a:schemeClr val="bg1"/>
              </a:solidFill>
              <a:latin typeface="Segoe UI Light"/>
              <a:cs typeface="Segoe UI Light"/>
            </a:endParaRPr>
          </a:p>
        </p:txBody>
      </p:sp>
      <p:sp>
        <p:nvSpPr>
          <p:cNvPr id="12" name="Title 5"/>
          <p:cNvSpPr txBox="1">
            <a:spLocks/>
          </p:cNvSpPr>
          <p:nvPr/>
        </p:nvSpPr>
        <p:spPr bwMode="gray">
          <a:xfrm>
            <a:off x="891231" y="361904"/>
            <a:ext cx="5581348" cy="916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sz="4500" dirty="0">
                <a:solidFill>
                  <a:srgbClr val="0083CA"/>
                </a:solidFill>
                <a:latin typeface="Headline One HPLHS"/>
                <a:cs typeface="Headline One HPLHS"/>
              </a:rPr>
              <a:t>Decomposition </a:t>
            </a:r>
          </a:p>
        </p:txBody>
      </p:sp>
      <p:sp>
        <p:nvSpPr>
          <p:cNvPr id="17" name="Rectangle 16">
            <a:extLst>
              <a:ext uri="{FF2B5EF4-FFF2-40B4-BE49-F238E27FC236}">
                <a16:creationId xmlns:a16="http://schemas.microsoft.com/office/drawing/2014/main" id="{35B90709-87E4-45A3-BBC7-058197462400}"/>
              </a:ext>
            </a:extLst>
          </p:cNvPr>
          <p:cNvSpPr/>
          <p:nvPr/>
        </p:nvSpPr>
        <p:spPr>
          <a:xfrm>
            <a:off x="4476520" y="1210516"/>
            <a:ext cx="7371970" cy="1692771"/>
          </a:xfrm>
          <a:prstGeom prst="rect">
            <a:avLst/>
          </a:prstGeom>
        </p:spPr>
        <p:txBody>
          <a:bodyPr wrap="square">
            <a:spAutoFit/>
          </a:bodyPr>
          <a:lstStyle/>
          <a:p>
            <a:pPr algn="just"/>
            <a:r>
              <a:rPr lang="en-US" sz="2800" dirty="0">
                <a:solidFill>
                  <a:srgbClr val="0083CA"/>
                </a:solidFill>
                <a:latin typeface="Segoe UI Light" panose="020B0502040204020203" pitchFamily="34" charset="0"/>
                <a:cs typeface="Segoe UI Light" panose="020B0502040204020203" pitchFamily="34" charset="0"/>
              </a:rPr>
              <a:t>Breaking something into smaller parts </a:t>
            </a:r>
          </a:p>
          <a:p>
            <a:pPr algn="just"/>
            <a:r>
              <a:rPr lang="en-US" sz="2400" dirty="0">
                <a:solidFill>
                  <a:srgbClr val="5E5252"/>
                </a:solidFill>
                <a:latin typeface="Segoe UI Light"/>
                <a:cs typeface="Segoe UI Light"/>
              </a:rPr>
              <a:t>Learners are invited into problem-solving scenarios. </a:t>
            </a:r>
          </a:p>
          <a:p>
            <a:pPr algn="just"/>
            <a:r>
              <a:rPr lang="en-US" sz="2400" dirty="0">
                <a:solidFill>
                  <a:srgbClr val="5E5252"/>
                </a:solidFill>
                <a:latin typeface="Segoe UI Light"/>
                <a:cs typeface="Segoe UI Light"/>
              </a:rPr>
              <a:t>Teachers share the complex, multi-step problem and facilitate conversations that help learners break it down. </a:t>
            </a:r>
            <a:endParaRPr lang="en-US" sz="2400" dirty="0">
              <a:solidFill>
                <a:srgbClr val="33B830"/>
              </a:solidFill>
              <a:latin typeface="Segoe UI Light"/>
              <a:cs typeface="Segoe UI Light"/>
            </a:endParaRPr>
          </a:p>
        </p:txBody>
      </p:sp>
      <p:sp>
        <p:nvSpPr>
          <p:cNvPr id="7" name="Rectangle 6">
            <a:extLst>
              <a:ext uri="{FF2B5EF4-FFF2-40B4-BE49-F238E27FC236}">
                <a16:creationId xmlns:a16="http://schemas.microsoft.com/office/drawing/2014/main" id="{261A1FBA-AB4E-462D-8023-BCD3505EAEA9}"/>
              </a:ext>
            </a:extLst>
          </p:cNvPr>
          <p:cNvSpPr/>
          <p:nvPr/>
        </p:nvSpPr>
        <p:spPr>
          <a:xfrm>
            <a:off x="4109564" y="3318236"/>
            <a:ext cx="8082435" cy="3539764"/>
          </a:xfrm>
          <a:prstGeom prst="rect">
            <a:avLst/>
          </a:prstGeom>
          <a:solidFill>
            <a:srgbClr val="5E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B90709-87E4-45A3-BBC7-058197462400}"/>
              </a:ext>
            </a:extLst>
          </p:cNvPr>
          <p:cNvSpPr/>
          <p:nvPr/>
        </p:nvSpPr>
        <p:spPr>
          <a:xfrm>
            <a:off x="4479954" y="4004726"/>
            <a:ext cx="7255515" cy="2677656"/>
          </a:xfrm>
          <a:prstGeom prst="rect">
            <a:avLst/>
          </a:prstGeom>
        </p:spPr>
        <p:txBody>
          <a:bodyPr wrap="square">
            <a:spAutoFit/>
          </a:bodyPr>
          <a:lstStyle/>
          <a:p>
            <a:r>
              <a:rPr lang="en-US" sz="2400" dirty="0">
                <a:solidFill>
                  <a:schemeClr val="bg1"/>
                </a:solidFill>
                <a:latin typeface="Segoe UI Light"/>
                <a:cs typeface="Segoe UI Light"/>
              </a:rPr>
              <a:t>You want to go to the grocery store. </a:t>
            </a:r>
          </a:p>
          <a:p>
            <a:r>
              <a:rPr lang="en-US" sz="2400" dirty="0">
                <a:solidFill>
                  <a:schemeClr val="bg1"/>
                </a:solidFill>
                <a:latin typeface="Segoe UI Light"/>
                <a:cs typeface="Segoe UI Light"/>
              </a:rPr>
              <a:t>Break down the task into smaller parts.</a:t>
            </a:r>
          </a:p>
          <a:p>
            <a:r>
              <a:rPr lang="en-US" sz="2400" dirty="0">
                <a:solidFill>
                  <a:schemeClr val="bg1"/>
                </a:solidFill>
                <a:latin typeface="Segoe UI Light"/>
                <a:cs typeface="Segoe UI Light"/>
              </a:rPr>
              <a:t>Which shop/market will you go to? </a:t>
            </a:r>
          </a:p>
          <a:p>
            <a:r>
              <a:rPr lang="en-US" sz="2400" dirty="0">
                <a:solidFill>
                  <a:schemeClr val="bg1"/>
                </a:solidFill>
                <a:latin typeface="Segoe UI Light"/>
                <a:cs typeface="Segoe UI Light"/>
              </a:rPr>
              <a:t>What items will you buy? </a:t>
            </a:r>
          </a:p>
          <a:p>
            <a:r>
              <a:rPr lang="en-US" sz="2400" dirty="0">
                <a:solidFill>
                  <a:schemeClr val="bg1"/>
                </a:solidFill>
                <a:latin typeface="Segoe UI Light"/>
                <a:cs typeface="Segoe UI Light"/>
              </a:rPr>
              <a:t>What time are you planning to go? </a:t>
            </a:r>
          </a:p>
          <a:p>
            <a:r>
              <a:rPr lang="en-US" sz="2400" dirty="0">
                <a:solidFill>
                  <a:schemeClr val="bg1"/>
                </a:solidFill>
                <a:latin typeface="Segoe UI Light"/>
                <a:cs typeface="Segoe UI Light"/>
              </a:rPr>
              <a:t>How will you get to the grocery shop? </a:t>
            </a:r>
          </a:p>
          <a:p>
            <a:r>
              <a:rPr lang="en-US" sz="2400" dirty="0">
                <a:solidFill>
                  <a:schemeClr val="bg1"/>
                </a:solidFill>
                <a:latin typeface="Segoe UI Light"/>
                <a:cs typeface="Segoe UI Light"/>
              </a:rPr>
              <a:t>How much will you need? </a:t>
            </a:r>
          </a:p>
        </p:txBody>
      </p: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109564" cy="6858000"/>
          </a:xfrm>
          <a:prstGeom prst="rect">
            <a:avLst/>
          </a:prstGeom>
        </p:spPr>
      </p:pic>
      <p:pic>
        <p:nvPicPr>
          <p:cNvPr id="11" name="Image 10">
            <a:extLst>
              <a:ext uri="{FF2B5EF4-FFF2-40B4-BE49-F238E27FC236}">
                <a16:creationId xmlns:a16="http://schemas.microsoft.com/office/drawing/2014/main" id="{FE660A4E-8790-42A1-9C68-F0A373391731}"/>
              </a:ext>
            </a:extLst>
          </p:cNvPr>
          <p:cNvPicPr>
            <a:picLocks noChangeAspect="1"/>
          </p:cNvPicPr>
          <p:nvPr/>
        </p:nvPicPr>
        <p:blipFill>
          <a:blip r:embed="rId3"/>
          <a:stretch>
            <a:fillRect/>
          </a:stretch>
        </p:blipFill>
        <p:spPr>
          <a:xfrm>
            <a:off x="3235225" y="5939991"/>
            <a:ext cx="828675" cy="828675"/>
          </a:xfrm>
          <a:prstGeom prst="rect">
            <a:avLst/>
          </a:prstGeom>
        </p:spPr>
      </p:pic>
      <p:pic>
        <p:nvPicPr>
          <p:cNvPr id="4" name="Image 3">
            <a:extLst>
              <a:ext uri="{FF2B5EF4-FFF2-40B4-BE49-F238E27FC236}">
                <a16:creationId xmlns:a16="http://schemas.microsoft.com/office/drawing/2014/main" id="{5EC43CBE-EF1F-4E82-9A96-F5579D9011EF}"/>
              </a:ext>
            </a:extLst>
          </p:cNvPr>
          <p:cNvPicPr>
            <a:picLocks noChangeAspect="1"/>
          </p:cNvPicPr>
          <p:nvPr/>
        </p:nvPicPr>
        <p:blipFill>
          <a:blip r:embed="rId4"/>
          <a:stretch>
            <a:fillRect/>
          </a:stretch>
        </p:blipFill>
        <p:spPr>
          <a:xfrm>
            <a:off x="4238564" y="92876"/>
            <a:ext cx="5828281" cy="1182727"/>
          </a:xfrm>
          <a:prstGeom prst="rect">
            <a:avLst/>
          </a:prstGeom>
        </p:spPr>
      </p:pic>
      <p:pic>
        <p:nvPicPr>
          <p:cNvPr id="5" name="Image 4">
            <a:extLst>
              <a:ext uri="{FF2B5EF4-FFF2-40B4-BE49-F238E27FC236}">
                <a16:creationId xmlns:a16="http://schemas.microsoft.com/office/drawing/2014/main" id="{48BD28A9-3CD4-4F8A-90B5-7A6C9A365FBA}"/>
              </a:ext>
            </a:extLst>
          </p:cNvPr>
          <p:cNvPicPr>
            <a:picLocks noChangeAspect="1"/>
          </p:cNvPicPr>
          <p:nvPr/>
        </p:nvPicPr>
        <p:blipFill>
          <a:blip r:embed="rId5"/>
          <a:stretch>
            <a:fillRect/>
          </a:stretch>
        </p:blipFill>
        <p:spPr>
          <a:xfrm>
            <a:off x="4325353" y="3322093"/>
            <a:ext cx="2298391" cy="859611"/>
          </a:xfrm>
          <a:prstGeom prst="rect">
            <a:avLst/>
          </a:prstGeom>
        </p:spPr>
      </p:pic>
    </p:spTree>
    <p:extLst>
      <p:ext uri="{BB962C8B-B14F-4D97-AF65-F5344CB8AC3E}">
        <p14:creationId xmlns:p14="http://schemas.microsoft.com/office/powerpoint/2010/main" val="3823611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B475BD-DDC9-4791-8BDF-F315315E4248}"/>
              </a:ext>
            </a:extLst>
          </p:cNvPr>
          <p:cNvSpPr/>
          <p:nvPr/>
        </p:nvSpPr>
        <p:spPr>
          <a:xfrm>
            <a:off x="4186452" y="3367097"/>
            <a:ext cx="4196170" cy="646331"/>
          </a:xfrm>
          <a:prstGeom prst="rect">
            <a:avLst/>
          </a:prstGeom>
        </p:spPr>
        <p:txBody>
          <a:bodyPr wrap="square">
            <a:spAutoFit/>
          </a:bodyPr>
          <a:lstStyle/>
          <a:p>
            <a:r>
              <a:rPr lang="en-US" sz="3600" dirty="0">
                <a:solidFill>
                  <a:srgbClr val="0083CA"/>
                </a:solidFill>
                <a:latin typeface="Headline One HPLHS"/>
                <a:cs typeface="Headline One HPLHS"/>
              </a:rPr>
              <a:t>Decomposition</a:t>
            </a:r>
            <a:r>
              <a:rPr lang="en-US" sz="2600" dirty="0">
                <a:solidFill>
                  <a:srgbClr val="5E5252"/>
                </a:solidFill>
                <a:latin typeface="Segoe UI Light"/>
                <a:cs typeface="Segoe UI Light"/>
              </a:rPr>
              <a:t> </a:t>
            </a:r>
          </a:p>
        </p:txBody>
      </p:sp>
      <p:sp>
        <p:nvSpPr>
          <p:cNvPr id="11" name="Rectangle 10">
            <a:extLst>
              <a:ext uri="{FF2B5EF4-FFF2-40B4-BE49-F238E27FC236}">
                <a16:creationId xmlns:a16="http://schemas.microsoft.com/office/drawing/2014/main" id="{7D6F0730-AAD8-4437-B634-4AF5BE514EA4}"/>
              </a:ext>
            </a:extLst>
          </p:cNvPr>
          <p:cNvSpPr/>
          <p:nvPr/>
        </p:nvSpPr>
        <p:spPr>
          <a:xfrm>
            <a:off x="4220994" y="3367097"/>
            <a:ext cx="4127087" cy="646331"/>
          </a:xfrm>
          <a:prstGeom prst="rect">
            <a:avLst/>
          </a:prstGeom>
        </p:spPr>
        <p:txBody>
          <a:bodyPr wrap="square">
            <a:spAutoFit/>
          </a:bodyPr>
          <a:lstStyle/>
          <a:p>
            <a:r>
              <a:rPr lang="en-US" sz="3600" dirty="0">
                <a:solidFill>
                  <a:srgbClr val="CC0099"/>
                </a:solidFill>
                <a:latin typeface="Headline One HPLHS"/>
                <a:cs typeface="Headline One HPLHS"/>
              </a:rPr>
              <a:t>ABSTRACTION </a:t>
            </a:r>
          </a:p>
        </p:txBody>
      </p:sp>
      <p:sp>
        <p:nvSpPr>
          <p:cNvPr id="12" name="Rectangle 11">
            <a:extLst>
              <a:ext uri="{FF2B5EF4-FFF2-40B4-BE49-F238E27FC236}">
                <a16:creationId xmlns:a16="http://schemas.microsoft.com/office/drawing/2014/main" id="{77842F54-4AA0-4685-AEB6-548D165D935D}"/>
              </a:ext>
            </a:extLst>
          </p:cNvPr>
          <p:cNvSpPr/>
          <p:nvPr/>
        </p:nvSpPr>
        <p:spPr>
          <a:xfrm>
            <a:off x="4393533" y="3367097"/>
            <a:ext cx="3782008" cy="646331"/>
          </a:xfrm>
          <a:prstGeom prst="rect">
            <a:avLst/>
          </a:prstGeom>
        </p:spPr>
        <p:txBody>
          <a:bodyPr wrap="square">
            <a:spAutoFit/>
          </a:bodyPr>
          <a:lstStyle/>
          <a:p>
            <a:pPr algn="r"/>
            <a:r>
              <a:rPr lang="en-US" sz="3600" dirty="0">
                <a:solidFill>
                  <a:srgbClr val="726AAB"/>
                </a:solidFill>
                <a:latin typeface="Headline One HPLHS"/>
                <a:cs typeface="Headline One HPLHS"/>
              </a:rPr>
              <a:t>Pattern recognition</a:t>
            </a:r>
          </a:p>
        </p:txBody>
      </p:sp>
      <p:sp>
        <p:nvSpPr>
          <p:cNvPr id="13" name="Rectangle 12">
            <a:extLst>
              <a:ext uri="{FF2B5EF4-FFF2-40B4-BE49-F238E27FC236}">
                <a16:creationId xmlns:a16="http://schemas.microsoft.com/office/drawing/2014/main" id="{1BAE296F-B65A-4FF2-9DE7-618E47F0F92B}"/>
              </a:ext>
            </a:extLst>
          </p:cNvPr>
          <p:cNvSpPr/>
          <p:nvPr/>
        </p:nvSpPr>
        <p:spPr>
          <a:xfrm>
            <a:off x="4393533" y="3367097"/>
            <a:ext cx="3782008" cy="646331"/>
          </a:xfrm>
          <a:prstGeom prst="rect">
            <a:avLst/>
          </a:prstGeom>
        </p:spPr>
        <p:txBody>
          <a:bodyPr wrap="square">
            <a:spAutoFit/>
          </a:bodyPr>
          <a:lstStyle/>
          <a:p>
            <a:pPr algn="r"/>
            <a:r>
              <a:rPr lang="en-US" sz="3600" dirty="0">
                <a:solidFill>
                  <a:srgbClr val="33B830"/>
                </a:solidFill>
                <a:latin typeface="Headline One HPLHS"/>
                <a:cs typeface="Headline One HPLHS"/>
              </a:rPr>
              <a:t>ALGORITHM DESIGN</a:t>
            </a:r>
          </a:p>
        </p:txBody>
      </p:sp>
      <p:sp>
        <p:nvSpPr>
          <p:cNvPr id="17" name="Rectangle 16">
            <a:extLst>
              <a:ext uri="{FF2B5EF4-FFF2-40B4-BE49-F238E27FC236}">
                <a16:creationId xmlns:a16="http://schemas.microsoft.com/office/drawing/2014/main" id="{29D97CCB-D3BC-4D1B-955F-740F3FC84FAD}"/>
              </a:ext>
            </a:extLst>
          </p:cNvPr>
          <p:cNvSpPr/>
          <p:nvPr/>
        </p:nvSpPr>
        <p:spPr>
          <a:xfrm>
            <a:off x="212958" y="1951732"/>
            <a:ext cx="4196170" cy="1292662"/>
          </a:xfrm>
          <a:prstGeom prst="rect">
            <a:avLst/>
          </a:prstGeom>
        </p:spPr>
        <p:txBody>
          <a:bodyPr wrap="square">
            <a:spAutoFit/>
          </a:bodyPr>
          <a:lstStyle/>
          <a:p>
            <a:r>
              <a:rPr lang="en-US" sz="2600" dirty="0">
                <a:solidFill>
                  <a:srgbClr val="5E5252"/>
                </a:solidFill>
                <a:latin typeface="Segoe UI Light"/>
                <a:cs typeface="Segoe UI Light"/>
              </a:rPr>
              <a:t>Breaking big problems into smaller ones that are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much easier to manage. </a:t>
            </a:r>
          </a:p>
        </p:txBody>
      </p:sp>
      <p:pic>
        <p:nvPicPr>
          <p:cNvPr id="19" name="Picture 1">
            <a:extLst>
              <a:ext uri="{FF2B5EF4-FFF2-40B4-BE49-F238E27FC236}">
                <a16:creationId xmlns:a16="http://schemas.microsoft.com/office/drawing/2014/main" id="{5FF40C38-9910-4146-9A5B-6F878BDEC7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2048" y="1411027"/>
            <a:ext cx="4877739" cy="4641211"/>
          </a:xfrm>
          <a:prstGeom prst="ellipse">
            <a:avLst/>
          </a:prstGeom>
        </p:spPr>
      </p:pic>
      <p:sp>
        <p:nvSpPr>
          <p:cNvPr id="21" name="Rectangle 20">
            <a:extLst>
              <a:ext uri="{FF2B5EF4-FFF2-40B4-BE49-F238E27FC236}">
                <a16:creationId xmlns:a16="http://schemas.microsoft.com/office/drawing/2014/main" id="{29D97CCB-D3BC-4D1B-955F-740F3FC84FAD}"/>
              </a:ext>
            </a:extLst>
          </p:cNvPr>
          <p:cNvSpPr/>
          <p:nvPr/>
        </p:nvSpPr>
        <p:spPr>
          <a:xfrm>
            <a:off x="212958" y="4864293"/>
            <a:ext cx="4127087" cy="1692771"/>
          </a:xfrm>
          <a:prstGeom prst="rect">
            <a:avLst/>
          </a:prstGeom>
        </p:spPr>
        <p:txBody>
          <a:bodyPr wrap="square">
            <a:spAutoFit/>
          </a:bodyPr>
          <a:lstStyle/>
          <a:p>
            <a:r>
              <a:rPr lang="en-US" sz="2600" dirty="0">
                <a:solidFill>
                  <a:srgbClr val="5E5252"/>
                </a:solidFill>
                <a:latin typeface="Segoe UI Light"/>
                <a:cs typeface="Segoe UI Light"/>
              </a:rPr>
              <a:t>Remove parts of a problem that are unnecessary and make one solution work for multiple problems.</a:t>
            </a:r>
            <a:endParaRPr lang="en-US" sz="2600" dirty="0">
              <a:solidFill>
                <a:srgbClr val="0083CA"/>
              </a:solidFill>
              <a:latin typeface="Segoe UI Light"/>
              <a:cs typeface="Segoe UI Light"/>
            </a:endParaRPr>
          </a:p>
        </p:txBody>
      </p:sp>
      <p:sp>
        <p:nvSpPr>
          <p:cNvPr id="23" name="Rectangle 22">
            <a:extLst>
              <a:ext uri="{FF2B5EF4-FFF2-40B4-BE49-F238E27FC236}">
                <a16:creationId xmlns:a16="http://schemas.microsoft.com/office/drawing/2014/main" id="{29D97CCB-D3BC-4D1B-955F-740F3FC84FAD}"/>
              </a:ext>
            </a:extLst>
          </p:cNvPr>
          <p:cNvSpPr/>
          <p:nvPr/>
        </p:nvSpPr>
        <p:spPr>
          <a:xfrm>
            <a:off x="8197034" y="1951732"/>
            <a:ext cx="3782008" cy="892552"/>
          </a:xfrm>
          <a:prstGeom prst="rect">
            <a:avLst/>
          </a:prstGeom>
        </p:spPr>
        <p:txBody>
          <a:bodyPr wrap="square">
            <a:spAutoFit/>
          </a:bodyPr>
          <a:lstStyle/>
          <a:p>
            <a:pPr algn="r"/>
            <a:r>
              <a:rPr lang="en-US" sz="2600" dirty="0">
                <a:solidFill>
                  <a:srgbClr val="5E5252"/>
                </a:solidFill>
                <a:latin typeface="Segoe UI Light"/>
                <a:cs typeface="Segoe UI Light"/>
              </a:rPr>
              <a:t>Analyze &amp; look for a repeating sequence.</a:t>
            </a:r>
            <a:endParaRPr lang="en-US" sz="2600" dirty="0">
              <a:solidFill>
                <a:srgbClr val="0083CA"/>
              </a:solidFill>
              <a:latin typeface="Segoe UI Light"/>
              <a:cs typeface="Segoe UI Light"/>
            </a:endParaRPr>
          </a:p>
        </p:txBody>
      </p:sp>
      <p:sp>
        <p:nvSpPr>
          <p:cNvPr id="24" name="Rectangle 23">
            <a:extLst>
              <a:ext uri="{FF2B5EF4-FFF2-40B4-BE49-F238E27FC236}">
                <a16:creationId xmlns:a16="http://schemas.microsoft.com/office/drawing/2014/main" id="{29D97CCB-D3BC-4D1B-955F-740F3FC84FAD}"/>
              </a:ext>
            </a:extLst>
          </p:cNvPr>
          <p:cNvSpPr/>
          <p:nvPr/>
        </p:nvSpPr>
        <p:spPr>
          <a:xfrm>
            <a:off x="8197034" y="4864293"/>
            <a:ext cx="3782008" cy="1292662"/>
          </a:xfrm>
          <a:prstGeom prst="rect">
            <a:avLst/>
          </a:prstGeom>
        </p:spPr>
        <p:txBody>
          <a:bodyPr wrap="square">
            <a:spAutoFit/>
          </a:bodyPr>
          <a:lstStyle/>
          <a:p>
            <a:pPr algn="r"/>
            <a:r>
              <a:rPr lang="en-US" sz="2600" dirty="0">
                <a:solidFill>
                  <a:srgbClr val="5E5252"/>
                </a:solidFill>
                <a:latin typeface="Segoe UI Light"/>
                <a:cs typeface="Segoe UI Light"/>
              </a:rPr>
              <a:t>Step-by-step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instructions on how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to do something. </a:t>
            </a:r>
            <a:endParaRPr lang="en-US" sz="2600" dirty="0">
              <a:solidFill>
                <a:srgbClr val="0083CA"/>
              </a:solidFill>
              <a:latin typeface="Segoe UI Light"/>
              <a:cs typeface="Segoe UI Light"/>
            </a:endParaRPr>
          </a:p>
        </p:txBody>
      </p:sp>
      <p:pic>
        <p:nvPicPr>
          <p:cNvPr id="9" name="Image 8">
            <a:extLst>
              <a:ext uri="{FF2B5EF4-FFF2-40B4-BE49-F238E27FC236}">
                <a16:creationId xmlns:a16="http://schemas.microsoft.com/office/drawing/2014/main" id="{172F2F3A-F469-4FC4-9AA1-1ADB067C4E60}"/>
              </a:ext>
            </a:extLst>
          </p:cNvPr>
          <p:cNvPicPr>
            <a:picLocks noChangeAspect="1"/>
          </p:cNvPicPr>
          <p:nvPr/>
        </p:nvPicPr>
        <p:blipFill>
          <a:blip r:embed="rId3"/>
          <a:stretch>
            <a:fillRect/>
          </a:stretch>
        </p:blipFill>
        <p:spPr>
          <a:xfrm>
            <a:off x="5907152" y="5817098"/>
            <a:ext cx="828675" cy="828675"/>
          </a:xfrm>
          <a:prstGeom prst="rect">
            <a:avLst/>
          </a:prstGeom>
        </p:spPr>
      </p:pic>
      <p:pic>
        <p:nvPicPr>
          <p:cNvPr id="2" name="Image 1">
            <a:extLst>
              <a:ext uri="{FF2B5EF4-FFF2-40B4-BE49-F238E27FC236}">
                <a16:creationId xmlns:a16="http://schemas.microsoft.com/office/drawing/2014/main" id="{8D0E9169-5B4F-4D7D-AE2D-877B35B9E5AD}"/>
              </a:ext>
            </a:extLst>
          </p:cNvPr>
          <p:cNvPicPr>
            <a:picLocks noChangeAspect="1"/>
          </p:cNvPicPr>
          <p:nvPr/>
        </p:nvPicPr>
        <p:blipFill>
          <a:blip r:embed="rId4"/>
          <a:stretch>
            <a:fillRect/>
          </a:stretch>
        </p:blipFill>
        <p:spPr>
          <a:xfrm>
            <a:off x="0" y="98902"/>
            <a:ext cx="12192000" cy="1158240"/>
          </a:xfrm>
          <a:prstGeom prst="rect">
            <a:avLst/>
          </a:prstGeom>
        </p:spPr>
      </p:pic>
      <p:pic>
        <p:nvPicPr>
          <p:cNvPr id="3" name="Image 2">
            <a:extLst>
              <a:ext uri="{FF2B5EF4-FFF2-40B4-BE49-F238E27FC236}">
                <a16:creationId xmlns:a16="http://schemas.microsoft.com/office/drawing/2014/main" id="{FA470760-70EB-4486-BA0F-C02B0EC68606}"/>
              </a:ext>
            </a:extLst>
          </p:cNvPr>
          <p:cNvPicPr>
            <a:picLocks noChangeAspect="1"/>
          </p:cNvPicPr>
          <p:nvPr/>
        </p:nvPicPr>
        <p:blipFill>
          <a:blip r:embed="rId5"/>
          <a:stretch>
            <a:fillRect/>
          </a:stretch>
        </p:blipFill>
        <p:spPr>
          <a:xfrm>
            <a:off x="53812" y="1256880"/>
            <a:ext cx="12138188" cy="3883489"/>
          </a:xfrm>
          <a:prstGeom prst="rect">
            <a:avLst/>
          </a:prstGeom>
        </p:spPr>
      </p:pic>
    </p:spTree>
    <p:extLst>
      <p:ext uri="{BB962C8B-B14F-4D97-AF65-F5344CB8AC3E}">
        <p14:creationId xmlns:p14="http://schemas.microsoft.com/office/powerpoint/2010/main" val="17826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txBox="1">
            <a:spLocks/>
          </p:cNvSpPr>
          <p:nvPr/>
        </p:nvSpPr>
        <p:spPr bwMode="gray">
          <a:xfrm>
            <a:off x="88403" y="1871122"/>
            <a:ext cx="4084450" cy="916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sz="4500" dirty="0">
                <a:solidFill>
                  <a:srgbClr val="726AAB"/>
                </a:solidFill>
                <a:latin typeface="Headline One HPLHS"/>
                <a:cs typeface="Headline One HPLHS"/>
              </a:rPr>
              <a:t>Pattern recognition </a:t>
            </a:r>
          </a:p>
        </p:txBody>
      </p:sp>
      <p:pic>
        <p:nvPicPr>
          <p:cNvPr id="19" name="Image 18">
            <a:extLst>
              <a:ext uri="{FF2B5EF4-FFF2-40B4-BE49-F238E27FC236}">
                <a16:creationId xmlns:a16="http://schemas.microsoft.com/office/drawing/2014/main" id="{D453C394-BC32-4F5C-B51A-70FF293950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423" y="0"/>
            <a:ext cx="4313895" cy="6858000"/>
          </a:xfrm>
          <a:prstGeom prst="rect">
            <a:avLst/>
          </a:prstGeom>
        </p:spPr>
      </p:pic>
      <p:sp>
        <p:nvSpPr>
          <p:cNvPr id="17" name="Rectangle 16">
            <a:extLst>
              <a:ext uri="{FF2B5EF4-FFF2-40B4-BE49-F238E27FC236}">
                <a16:creationId xmlns:a16="http://schemas.microsoft.com/office/drawing/2014/main" id="{35B90709-87E4-45A3-BBC7-058197462400}"/>
              </a:ext>
            </a:extLst>
          </p:cNvPr>
          <p:cNvSpPr/>
          <p:nvPr/>
        </p:nvSpPr>
        <p:spPr>
          <a:xfrm>
            <a:off x="4569164" y="968111"/>
            <a:ext cx="7171399" cy="2754600"/>
          </a:xfrm>
          <a:prstGeom prst="rect">
            <a:avLst/>
          </a:prstGeom>
        </p:spPr>
        <p:txBody>
          <a:bodyPr wrap="square">
            <a:spAutoFit/>
          </a:bodyPr>
          <a:lstStyle/>
          <a:p>
            <a:pPr algn="just"/>
            <a:r>
              <a:rPr lang="en-US" sz="2800" dirty="0">
                <a:solidFill>
                  <a:srgbClr val="726AAB"/>
                </a:solidFill>
                <a:latin typeface="Segoe UI Light" panose="020B0502040204020203" pitchFamily="34" charset="0"/>
                <a:cs typeface="Segoe UI Light" panose="020B0502040204020203" pitchFamily="34" charset="0"/>
              </a:rPr>
              <a:t>Looking for similarities, trends or patterns</a:t>
            </a:r>
          </a:p>
          <a:p>
            <a:pPr algn="just"/>
            <a:r>
              <a:rPr lang="en-US" sz="2300" dirty="0">
                <a:solidFill>
                  <a:srgbClr val="5E5252"/>
                </a:solidFill>
                <a:latin typeface="Segoe UI Light"/>
                <a:cs typeface="Segoe UI Light"/>
              </a:rPr>
              <a:t>It invites learners to </a:t>
            </a:r>
            <a:r>
              <a:rPr lang="en-US" sz="2300" dirty="0" err="1">
                <a:solidFill>
                  <a:srgbClr val="5E5252"/>
                </a:solidFill>
                <a:latin typeface="Segoe UI Light"/>
                <a:cs typeface="Segoe UI Light"/>
              </a:rPr>
              <a:t>analyse</a:t>
            </a:r>
            <a:r>
              <a:rPr lang="en-US" sz="2300" dirty="0">
                <a:solidFill>
                  <a:srgbClr val="5E5252"/>
                </a:solidFill>
                <a:latin typeface="Segoe UI Light"/>
                <a:cs typeface="Segoe UI Light"/>
              </a:rPr>
              <a:t> similar objects or experiences and identify commonalities. By finding what the objects or experiences have in common, young learners can begin to develop an understanding of trends and are therefore able to make predictions. </a:t>
            </a:r>
          </a:p>
          <a:p>
            <a:pPr algn="just"/>
            <a:endParaRPr lang="en-US" sz="3000" dirty="0">
              <a:solidFill>
                <a:srgbClr val="33B830"/>
              </a:solidFill>
              <a:latin typeface="Segoe UI Light"/>
              <a:cs typeface="Segoe UI Light"/>
            </a:endParaRPr>
          </a:p>
        </p:txBody>
      </p:sp>
      <p:sp>
        <p:nvSpPr>
          <p:cNvPr id="7" name="Rectangle 6">
            <a:extLst>
              <a:ext uri="{FF2B5EF4-FFF2-40B4-BE49-F238E27FC236}">
                <a16:creationId xmlns:a16="http://schemas.microsoft.com/office/drawing/2014/main" id="{261A1FBA-AB4E-462D-8023-BCD3505EAEA9}"/>
              </a:ext>
            </a:extLst>
          </p:cNvPr>
          <p:cNvSpPr/>
          <p:nvPr/>
        </p:nvSpPr>
        <p:spPr>
          <a:xfrm>
            <a:off x="4325318" y="3535052"/>
            <a:ext cx="7866682" cy="3322948"/>
          </a:xfrm>
          <a:prstGeom prst="rect">
            <a:avLst/>
          </a:prstGeom>
          <a:solidFill>
            <a:srgbClr val="5E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B90709-87E4-45A3-BBC7-058197462400}"/>
              </a:ext>
            </a:extLst>
          </p:cNvPr>
          <p:cNvSpPr/>
          <p:nvPr/>
        </p:nvSpPr>
        <p:spPr>
          <a:xfrm>
            <a:off x="4592922" y="3672630"/>
            <a:ext cx="7422855" cy="2954655"/>
          </a:xfrm>
          <a:prstGeom prst="rect">
            <a:avLst/>
          </a:prstGeom>
        </p:spPr>
        <p:txBody>
          <a:bodyPr wrap="square">
            <a:spAutoFit/>
          </a:bodyPr>
          <a:lstStyle/>
          <a:p>
            <a:endParaRPr lang="en-US" sz="3200" dirty="0">
              <a:solidFill>
                <a:schemeClr val="bg1"/>
              </a:solidFill>
              <a:latin typeface="Headline One HPLHS"/>
              <a:cs typeface="Headline One HPLHS"/>
            </a:endParaRPr>
          </a:p>
          <a:p>
            <a:r>
              <a:rPr lang="en-US" sz="2200" dirty="0">
                <a:solidFill>
                  <a:schemeClr val="bg1"/>
                </a:solidFill>
                <a:latin typeface="Segoe UI Light"/>
                <a:cs typeface="Segoe UI Light"/>
              </a:rPr>
              <a:t>Your football team are playing your arch rivals this weekend. What tactics will you use? </a:t>
            </a:r>
          </a:p>
          <a:p>
            <a:pPr marL="342900" indent="-342900">
              <a:buFont typeface="Arial"/>
              <a:buChar char="•"/>
            </a:pPr>
            <a:r>
              <a:rPr lang="en-US" sz="2200" dirty="0">
                <a:solidFill>
                  <a:schemeClr val="bg1"/>
                </a:solidFill>
                <a:latin typeface="Segoe UI Light"/>
                <a:cs typeface="Segoe UI Light"/>
              </a:rPr>
              <a:t>What tactics worked well the last time you played them? </a:t>
            </a:r>
          </a:p>
          <a:p>
            <a:pPr marL="342900" indent="-342900">
              <a:buFont typeface="Arial"/>
              <a:buChar char="•"/>
            </a:pPr>
            <a:r>
              <a:rPr lang="en-US" sz="2200" dirty="0">
                <a:solidFill>
                  <a:schemeClr val="bg1"/>
                </a:solidFill>
                <a:latin typeface="Segoe UI Light"/>
                <a:cs typeface="Segoe UI Light"/>
              </a:rPr>
              <a:t>What tactics didn’t work so well against them? </a:t>
            </a:r>
          </a:p>
          <a:p>
            <a:pPr marL="342900" indent="-342900">
              <a:buFont typeface="Arial"/>
              <a:buChar char="•"/>
            </a:pPr>
            <a:r>
              <a:rPr lang="en-US" sz="2200" dirty="0">
                <a:solidFill>
                  <a:schemeClr val="bg1"/>
                </a:solidFill>
                <a:latin typeface="Segoe UI Light"/>
                <a:cs typeface="Segoe UI Light"/>
              </a:rPr>
              <a:t>Who are their best players? </a:t>
            </a:r>
          </a:p>
          <a:p>
            <a:pPr marL="342900" indent="-342900">
              <a:buFont typeface="Arial"/>
              <a:buChar char="•"/>
            </a:pPr>
            <a:r>
              <a:rPr lang="en-US" sz="2200" dirty="0">
                <a:solidFill>
                  <a:schemeClr val="bg1"/>
                </a:solidFill>
                <a:latin typeface="Segoe UI Light"/>
                <a:cs typeface="Segoe UI Light"/>
              </a:rPr>
              <a:t>Our striker is fast and skillful, but short. Should he </a:t>
            </a:r>
            <a:br>
              <a:rPr lang="en-US" sz="2200" dirty="0">
                <a:solidFill>
                  <a:schemeClr val="bg1"/>
                </a:solidFill>
                <a:latin typeface="Segoe UI Light"/>
                <a:cs typeface="Segoe UI Light"/>
              </a:rPr>
            </a:br>
            <a:r>
              <a:rPr lang="en-US" sz="2200" dirty="0">
                <a:solidFill>
                  <a:schemeClr val="bg1"/>
                </a:solidFill>
                <a:latin typeface="Segoe UI Light"/>
                <a:cs typeface="Segoe UI Light"/>
              </a:rPr>
              <a:t>cross the ball in high or play it on the ground? </a:t>
            </a:r>
          </a:p>
        </p:txBody>
      </p:sp>
      <p:pic>
        <p:nvPicPr>
          <p:cNvPr id="15" name="Image 14">
            <a:extLst>
              <a:ext uri="{FF2B5EF4-FFF2-40B4-BE49-F238E27FC236}">
                <a16:creationId xmlns:a16="http://schemas.microsoft.com/office/drawing/2014/main" id="{CB1ACC49-5CC5-40FF-9777-0D13201331DD}"/>
              </a:ext>
            </a:extLst>
          </p:cNvPr>
          <p:cNvPicPr>
            <a:picLocks noChangeAspect="1"/>
          </p:cNvPicPr>
          <p:nvPr/>
        </p:nvPicPr>
        <p:blipFill>
          <a:blip r:embed="rId3"/>
          <a:stretch>
            <a:fillRect/>
          </a:stretch>
        </p:blipFill>
        <p:spPr>
          <a:xfrm>
            <a:off x="176223" y="5798610"/>
            <a:ext cx="828675" cy="828675"/>
          </a:xfrm>
          <a:prstGeom prst="rect">
            <a:avLst/>
          </a:prstGeom>
        </p:spPr>
      </p:pic>
      <p:pic>
        <p:nvPicPr>
          <p:cNvPr id="9" name="Image 8">
            <a:extLst>
              <a:ext uri="{FF2B5EF4-FFF2-40B4-BE49-F238E27FC236}">
                <a16:creationId xmlns:a16="http://schemas.microsoft.com/office/drawing/2014/main" id="{71E9E8C4-DA98-42B7-9BFF-5E57B125D7DD}"/>
              </a:ext>
            </a:extLst>
          </p:cNvPr>
          <p:cNvPicPr>
            <a:picLocks noChangeAspect="1"/>
          </p:cNvPicPr>
          <p:nvPr/>
        </p:nvPicPr>
        <p:blipFill>
          <a:blip r:embed="rId4"/>
          <a:stretch>
            <a:fillRect/>
          </a:stretch>
        </p:blipFill>
        <p:spPr>
          <a:xfrm>
            <a:off x="4416699" y="3526020"/>
            <a:ext cx="2298391" cy="859611"/>
          </a:xfrm>
          <a:prstGeom prst="rect">
            <a:avLst/>
          </a:prstGeom>
        </p:spPr>
      </p:pic>
      <p:pic>
        <p:nvPicPr>
          <p:cNvPr id="2" name="Image 1">
            <a:extLst>
              <a:ext uri="{FF2B5EF4-FFF2-40B4-BE49-F238E27FC236}">
                <a16:creationId xmlns:a16="http://schemas.microsoft.com/office/drawing/2014/main" id="{D48D0445-3319-41FC-8372-C3E411EE46CE}"/>
              </a:ext>
            </a:extLst>
          </p:cNvPr>
          <p:cNvPicPr>
            <a:picLocks noChangeAspect="1"/>
          </p:cNvPicPr>
          <p:nvPr/>
        </p:nvPicPr>
        <p:blipFill>
          <a:blip r:embed="rId5"/>
          <a:stretch>
            <a:fillRect/>
          </a:stretch>
        </p:blipFill>
        <p:spPr>
          <a:xfrm>
            <a:off x="4325318" y="0"/>
            <a:ext cx="5742930" cy="1182727"/>
          </a:xfrm>
          <a:prstGeom prst="rect">
            <a:avLst/>
          </a:prstGeom>
        </p:spPr>
      </p:pic>
    </p:spTree>
    <p:extLst>
      <p:ext uri="{BB962C8B-B14F-4D97-AF65-F5344CB8AC3E}">
        <p14:creationId xmlns:p14="http://schemas.microsoft.com/office/powerpoint/2010/main" val="1210080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B475BD-DDC9-4791-8BDF-F315315E4248}"/>
              </a:ext>
            </a:extLst>
          </p:cNvPr>
          <p:cNvSpPr/>
          <p:nvPr/>
        </p:nvSpPr>
        <p:spPr>
          <a:xfrm>
            <a:off x="4186452" y="3367097"/>
            <a:ext cx="4196170" cy="646331"/>
          </a:xfrm>
          <a:prstGeom prst="rect">
            <a:avLst/>
          </a:prstGeom>
        </p:spPr>
        <p:txBody>
          <a:bodyPr wrap="square">
            <a:spAutoFit/>
          </a:bodyPr>
          <a:lstStyle/>
          <a:p>
            <a:r>
              <a:rPr lang="en-US" sz="3600" dirty="0">
                <a:solidFill>
                  <a:srgbClr val="0083CA"/>
                </a:solidFill>
                <a:latin typeface="Headline One HPLHS"/>
                <a:cs typeface="Headline One HPLHS"/>
              </a:rPr>
              <a:t>Decomposition</a:t>
            </a:r>
            <a:r>
              <a:rPr lang="en-US" sz="2600" dirty="0">
                <a:solidFill>
                  <a:srgbClr val="5E5252"/>
                </a:solidFill>
                <a:latin typeface="Segoe UI Light"/>
                <a:cs typeface="Segoe UI Light"/>
              </a:rPr>
              <a:t> </a:t>
            </a:r>
          </a:p>
        </p:txBody>
      </p:sp>
      <p:sp>
        <p:nvSpPr>
          <p:cNvPr id="11" name="Rectangle 10">
            <a:extLst>
              <a:ext uri="{FF2B5EF4-FFF2-40B4-BE49-F238E27FC236}">
                <a16:creationId xmlns:a16="http://schemas.microsoft.com/office/drawing/2014/main" id="{7D6F0730-AAD8-4437-B634-4AF5BE514EA4}"/>
              </a:ext>
            </a:extLst>
          </p:cNvPr>
          <p:cNvSpPr/>
          <p:nvPr/>
        </p:nvSpPr>
        <p:spPr>
          <a:xfrm>
            <a:off x="4220994" y="3367097"/>
            <a:ext cx="4127087" cy="646331"/>
          </a:xfrm>
          <a:prstGeom prst="rect">
            <a:avLst/>
          </a:prstGeom>
        </p:spPr>
        <p:txBody>
          <a:bodyPr wrap="square">
            <a:spAutoFit/>
          </a:bodyPr>
          <a:lstStyle/>
          <a:p>
            <a:r>
              <a:rPr lang="en-US" sz="3600" dirty="0">
                <a:solidFill>
                  <a:srgbClr val="CC0099"/>
                </a:solidFill>
                <a:latin typeface="Headline One HPLHS"/>
                <a:cs typeface="Headline One HPLHS"/>
              </a:rPr>
              <a:t>ABSTRACTION </a:t>
            </a:r>
          </a:p>
        </p:txBody>
      </p:sp>
      <p:sp>
        <p:nvSpPr>
          <p:cNvPr id="12" name="Rectangle 11">
            <a:extLst>
              <a:ext uri="{FF2B5EF4-FFF2-40B4-BE49-F238E27FC236}">
                <a16:creationId xmlns:a16="http://schemas.microsoft.com/office/drawing/2014/main" id="{77842F54-4AA0-4685-AEB6-548D165D935D}"/>
              </a:ext>
            </a:extLst>
          </p:cNvPr>
          <p:cNvSpPr/>
          <p:nvPr/>
        </p:nvSpPr>
        <p:spPr>
          <a:xfrm>
            <a:off x="4393533" y="3367097"/>
            <a:ext cx="3782008" cy="646331"/>
          </a:xfrm>
          <a:prstGeom prst="rect">
            <a:avLst/>
          </a:prstGeom>
        </p:spPr>
        <p:txBody>
          <a:bodyPr wrap="square">
            <a:spAutoFit/>
          </a:bodyPr>
          <a:lstStyle/>
          <a:p>
            <a:pPr algn="r"/>
            <a:r>
              <a:rPr lang="en-US" sz="3600" dirty="0">
                <a:solidFill>
                  <a:srgbClr val="726AAB"/>
                </a:solidFill>
                <a:latin typeface="Headline One HPLHS"/>
                <a:cs typeface="Headline One HPLHS"/>
              </a:rPr>
              <a:t>Pattern recognition</a:t>
            </a:r>
          </a:p>
        </p:txBody>
      </p:sp>
      <p:sp>
        <p:nvSpPr>
          <p:cNvPr id="13" name="Rectangle 12">
            <a:extLst>
              <a:ext uri="{FF2B5EF4-FFF2-40B4-BE49-F238E27FC236}">
                <a16:creationId xmlns:a16="http://schemas.microsoft.com/office/drawing/2014/main" id="{1BAE296F-B65A-4FF2-9DE7-618E47F0F92B}"/>
              </a:ext>
            </a:extLst>
          </p:cNvPr>
          <p:cNvSpPr/>
          <p:nvPr/>
        </p:nvSpPr>
        <p:spPr>
          <a:xfrm>
            <a:off x="4393533" y="3367097"/>
            <a:ext cx="3782008" cy="646331"/>
          </a:xfrm>
          <a:prstGeom prst="rect">
            <a:avLst/>
          </a:prstGeom>
        </p:spPr>
        <p:txBody>
          <a:bodyPr wrap="square">
            <a:spAutoFit/>
          </a:bodyPr>
          <a:lstStyle/>
          <a:p>
            <a:pPr algn="r"/>
            <a:r>
              <a:rPr lang="en-US" sz="3600" dirty="0">
                <a:solidFill>
                  <a:srgbClr val="33B830"/>
                </a:solidFill>
                <a:latin typeface="Headline One HPLHS"/>
                <a:cs typeface="Headline One HPLHS"/>
              </a:rPr>
              <a:t>ALGORITHM DESIGN</a:t>
            </a:r>
          </a:p>
        </p:txBody>
      </p:sp>
      <p:sp>
        <p:nvSpPr>
          <p:cNvPr id="17" name="Rectangle 16">
            <a:extLst>
              <a:ext uri="{FF2B5EF4-FFF2-40B4-BE49-F238E27FC236}">
                <a16:creationId xmlns:a16="http://schemas.microsoft.com/office/drawing/2014/main" id="{29D97CCB-D3BC-4D1B-955F-740F3FC84FAD}"/>
              </a:ext>
            </a:extLst>
          </p:cNvPr>
          <p:cNvSpPr/>
          <p:nvPr/>
        </p:nvSpPr>
        <p:spPr>
          <a:xfrm>
            <a:off x="212958" y="1951732"/>
            <a:ext cx="4196170" cy="1292662"/>
          </a:xfrm>
          <a:prstGeom prst="rect">
            <a:avLst/>
          </a:prstGeom>
        </p:spPr>
        <p:txBody>
          <a:bodyPr wrap="square">
            <a:spAutoFit/>
          </a:bodyPr>
          <a:lstStyle/>
          <a:p>
            <a:r>
              <a:rPr lang="en-US" sz="2600" dirty="0">
                <a:solidFill>
                  <a:srgbClr val="5E5252"/>
                </a:solidFill>
                <a:latin typeface="Segoe UI Light"/>
                <a:cs typeface="Segoe UI Light"/>
              </a:rPr>
              <a:t>Breaking big problems into smaller ones that are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much easier to manage. </a:t>
            </a:r>
          </a:p>
        </p:txBody>
      </p:sp>
      <p:pic>
        <p:nvPicPr>
          <p:cNvPr id="19" name="Picture 1">
            <a:extLst>
              <a:ext uri="{FF2B5EF4-FFF2-40B4-BE49-F238E27FC236}">
                <a16:creationId xmlns:a16="http://schemas.microsoft.com/office/drawing/2014/main" id="{5FF40C38-9910-4146-9A5B-6F878BDEC7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2048" y="1411027"/>
            <a:ext cx="4877739" cy="4641211"/>
          </a:xfrm>
          <a:prstGeom prst="ellipse">
            <a:avLst/>
          </a:prstGeom>
        </p:spPr>
      </p:pic>
      <p:sp>
        <p:nvSpPr>
          <p:cNvPr id="21" name="Rectangle 20">
            <a:extLst>
              <a:ext uri="{FF2B5EF4-FFF2-40B4-BE49-F238E27FC236}">
                <a16:creationId xmlns:a16="http://schemas.microsoft.com/office/drawing/2014/main" id="{29D97CCB-D3BC-4D1B-955F-740F3FC84FAD}"/>
              </a:ext>
            </a:extLst>
          </p:cNvPr>
          <p:cNvSpPr/>
          <p:nvPr/>
        </p:nvSpPr>
        <p:spPr>
          <a:xfrm>
            <a:off x="212958" y="4864293"/>
            <a:ext cx="4127087" cy="1692771"/>
          </a:xfrm>
          <a:prstGeom prst="rect">
            <a:avLst/>
          </a:prstGeom>
        </p:spPr>
        <p:txBody>
          <a:bodyPr wrap="square">
            <a:spAutoFit/>
          </a:bodyPr>
          <a:lstStyle/>
          <a:p>
            <a:r>
              <a:rPr lang="en-US" sz="2600" dirty="0">
                <a:solidFill>
                  <a:srgbClr val="5E5252"/>
                </a:solidFill>
                <a:latin typeface="Segoe UI Light"/>
                <a:cs typeface="Segoe UI Light"/>
              </a:rPr>
              <a:t>Remove parts of a problem that are unnecessary and make one solution work for multiple problems.</a:t>
            </a:r>
            <a:endParaRPr lang="en-US" sz="2600" dirty="0">
              <a:solidFill>
                <a:srgbClr val="0083CA"/>
              </a:solidFill>
              <a:latin typeface="Segoe UI Light"/>
              <a:cs typeface="Segoe UI Light"/>
            </a:endParaRPr>
          </a:p>
        </p:txBody>
      </p:sp>
      <p:sp>
        <p:nvSpPr>
          <p:cNvPr id="23" name="Rectangle 22">
            <a:extLst>
              <a:ext uri="{FF2B5EF4-FFF2-40B4-BE49-F238E27FC236}">
                <a16:creationId xmlns:a16="http://schemas.microsoft.com/office/drawing/2014/main" id="{29D97CCB-D3BC-4D1B-955F-740F3FC84FAD}"/>
              </a:ext>
            </a:extLst>
          </p:cNvPr>
          <p:cNvSpPr/>
          <p:nvPr/>
        </p:nvSpPr>
        <p:spPr>
          <a:xfrm>
            <a:off x="8197034" y="1951732"/>
            <a:ext cx="3782008" cy="892552"/>
          </a:xfrm>
          <a:prstGeom prst="rect">
            <a:avLst/>
          </a:prstGeom>
        </p:spPr>
        <p:txBody>
          <a:bodyPr wrap="square">
            <a:spAutoFit/>
          </a:bodyPr>
          <a:lstStyle/>
          <a:p>
            <a:pPr algn="r"/>
            <a:r>
              <a:rPr lang="en-US" sz="2600" dirty="0">
                <a:solidFill>
                  <a:srgbClr val="5E5252"/>
                </a:solidFill>
                <a:latin typeface="Segoe UI Light"/>
                <a:cs typeface="Segoe UI Light"/>
              </a:rPr>
              <a:t>Analyze &amp; look for a repeating sequence.</a:t>
            </a:r>
            <a:endParaRPr lang="en-US" sz="2600" dirty="0">
              <a:solidFill>
                <a:srgbClr val="0083CA"/>
              </a:solidFill>
              <a:latin typeface="Segoe UI Light"/>
              <a:cs typeface="Segoe UI Light"/>
            </a:endParaRPr>
          </a:p>
        </p:txBody>
      </p:sp>
      <p:sp>
        <p:nvSpPr>
          <p:cNvPr id="24" name="Rectangle 23">
            <a:extLst>
              <a:ext uri="{FF2B5EF4-FFF2-40B4-BE49-F238E27FC236}">
                <a16:creationId xmlns:a16="http://schemas.microsoft.com/office/drawing/2014/main" id="{29D97CCB-D3BC-4D1B-955F-740F3FC84FAD}"/>
              </a:ext>
            </a:extLst>
          </p:cNvPr>
          <p:cNvSpPr/>
          <p:nvPr/>
        </p:nvSpPr>
        <p:spPr>
          <a:xfrm>
            <a:off x="8197034" y="4864293"/>
            <a:ext cx="3782008" cy="1292662"/>
          </a:xfrm>
          <a:prstGeom prst="rect">
            <a:avLst/>
          </a:prstGeom>
        </p:spPr>
        <p:txBody>
          <a:bodyPr wrap="square">
            <a:spAutoFit/>
          </a:bodyPr>
          <a:lstStyle/>
          <a:p>
            <a:pPr algn="r"/>
            <a:r>
              <a:rPr lang="en-US" sz="2600" dirty="0">
                <a:solidFill>
                  <a:srgbClr val="5E5252"/>
                </a:solidFill>
                <a:latin typeface="Segoe UI Light"/>
                <a:cs typeface="Segoe UI Light"/>
              </a:rPr>
              <a:t>Step-by-step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instructions on how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to do something. </a:t>
            </a:r>
            <a:endParaRPr lang="en-US" sz="2600" dirty="0">
              <a:solidFill>
                <a:srgbClr val="0083CA"/>
              </a:solidFill>
              <a:latin typeface="Segoe UI Light"/>
              <a:cs typeface="Segoe UI Light"/>
            </a:endParaRPr>
          </a:p>
        </p:txBody>
      </p:sp>
      <p:pic>
        <p:nvPicPr>
          <p:cNvPr id="9" name="Image 8">
            <a:extLst>
              <a:ext uri="{FF2B5EF4-FFF2-40B4-BE49-F238E27FC236}">
                <a16:creationId xmlns:a16="http://schemas.microsoft.com/office/drawing/2014/main" id="{172F2F3A-F469-4FC4-9AA1-1ADB067C4E60}"/>
              </a:ext>
            </a:extLst>
          </p:cNvPr>
          <p:cNvPicPr>
            <a:picLocks noChangeAspect="1"/>
          </p:cNvPicPr>
          <p:nvPr/>
        </p:nvPicPr>
        <p:blipFill>
          <a:blip r:embed="rId3"/>
          <a:stretch>
            <a:fillRect/>
          </a:stretch>
        </p:blipFill>
        <p:spPr>
          <a:xfrm>
            <a:off x="5907152" y="5817098"/>
            <a:ext cx="828675" cy="828675"/>
          </a:xfrm>
          <a:prstGeom prst="rect">
            <a:avLst/>
          </a:prstGeom>
        </p:spPr>
      </p:pic>
      <p:pic>
        <p:nvPicPr>
          <p:cNvPr id="2" name="Image 1">
            <a:extLst>
              <a:ext uri="{FF2B5EF4-FFF2-40B4-BE49-F238E27FC236}">
                <a16:creationId xmlns:a16="http://schemas.microsoft.com/office/drawing/2014/main" id="{8D0E9169-5B4F-4D7D-AE2D-877B35B9E5AD}"/>
              </a:ext>
            </a:extLst>
          </p:cNvPr>
          <p:cNvPicPr>
            <a:picLocks noChangeAspect="1"/>
          </p:cNvPicPr>
          <p:nvPr/>
        </p:nvPicPr>
        <p:blipFill>
          <a:blip r:embed="rId4"/>
          <a:stretch>
            <a:fillRect/>
          </a:stretch>
        </p:blipFill>
        <p:spPr>
          <a:xfrm>
            <a:off x="0" y="98902"/>
            <a:ext cx="12192000" cy="1158240"/>
          </a:xfrm>
          <a:prstGeom prst="rect">
            <a:avLst/>
          </a:prstGeom>
        </p:spPr>
      </p:pic>
      <p:pic>
        <p:nvPicPr>
          <p:cNvPr id="3" name="Image 2">
            <a:extLst>
              <a:ext uri="{FF2B5EF4-FFF2-40B4-BE49-F238E27FC236}">
                <a16:creationId xmlns:a16="http://schemas.microsoft.com/office/drawing/2014/main" id="{FA470760-70EB-4486-BA0F-C02B0EC68606}"/>
              </a:ext>
            </a:extLst>
          </p:cNvPr>
          <p:cNvPicPr>
            <a:picLocks noChangeAspect="1"/>
          </p:cNvPicPr>
          <p:nvPr/>
        </p:nvPicPr>
        <p:blipFill>
          <a:blip r:embed="rId5"/>
          <a:stretch>
            <a:fillRect/>
          </a:stretch>
        </p:blipFill>
        <p:spPr>
          <a:xfrm>
            <a:off x="53812" y="1256880"/>
            <a:ext cx="12138188" cy="3883489"/>
          </a:xfrm>
          <a:prstGeom prst="rect">
            <a:avLst/>
          </a:prstGeom>
        </p:spPr>
      </p:pic>
    </p:spTree>
    <p:extLst>
      <p:ext uri="{BB962C8B-B14F-4D97-AF65-F5344CB8AC3E}">
        <p14:creationId xmlns:p14="http://schemas.microsoft.com/office/powerpoint/2010/main" val="93117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txBox="1">
            <a:spLocks/>
          </p:cNvSpPr>
          <p:nvPr/>
        </p:nvSpPr>
        <p:spPr bwMode="gray">
          <a:xfrm>
            <a:off x="721572" y="2292005"/>
            <a:ext cx="2735130" cy="916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sz="4500" dirty="0">
                <a:solidFill>
                  <a:srgbClr val="CC0099"/>
                </a:solidFill>
                <a:latin typeface="Headline One HPLHS"/>
                <a:cs typeface="Headline One HPLHS"/>
              </a:rPr>
              <a:t>Abstraction</a:t>
            </a:r>
          </a:p>
        </p:txBody>
      </p:sp>
      <p:sp>
        <p:nvSpPr>
          <p:cNvPr id="17" name="Rectangle 16">
            <a:extLst>
              <a:ext uri="{FF2B5EF4-FFF2-40B4-BE49-F238E27FC236}">
                <a16:creationId xmlns:a16="http://schemas.microsoft.com/office/drawing/2014/main" id="{35B90709-87E4-45A3-BBC7-058197462400}"/>
              </a:ext>
            </a:extLst>
          </p:cNvPr>
          <p:cNvSpPr/>
          <p:nvPr/>
        </p:nvSpPr>
        <p:spPr>
          <a:xfrm>
            <a:off x="4899399" y="863146"/>
            <a:ext cx="7094178" cy="2154436"/>
          </a:xfrm>
          <a:prstGeom prst="rect">
            <a:avLst/>
          </a:prstGeom>
        </p:spPr>
        <p:txBody>
          <a:bodyPr wrap="square">
            <a:spAutoFit/>
          </a:bodyPr>
          <a:lstStyle/>
          <a:p>
            <a:r>
              <a:rPr lang="en-US" sz="2800" dirty="0">
                <a:solidFill>
                  <a:srgbClr val="CC0099"/>
                </a:solidFill>
                <a:latin typeface="Segoe UI Light" panose="020B0502040204020203" pitchFamily="34" charset="0"/>
                <a:cs typeface="Segoe UI Light" panose="020B0502040204020203" pitchFamily="34" charset="0"/>
              </a:rPr>
              <a:t>Focusing on what’s important, </a:t>
            </a:r>
            <a:br>
              <a:rPr lang="en-US" sz="2800" dirty="0">
                <a:solidFill>
                  <a:srgbClr val="CC0099"/>
                </a:solidFill>
                <a:latin typeface="Segoe UI Light" panose="020B0502040204020203" pitchFamily="34" charset="0"/>
                <a:cs typeface="Segoe UI Light" panose="020B0502040204020203" pitchFamily="34" charset="0"/>
              </a:rPr>
            </a:br>
            <a:r>
              <a:rPr lang="en-US" sz="2800" dirty="0">
                <a:solidFill>
                  <a:srgbClr val="CC0099"/>
                </a:solidFill>
                <a:latin typeface="Segoe UI Light" panose="020B0502040204020203" pitchFamily="34" charset="0"/>
                <a:cs typeface="Segoe UI Light" panose="020B0502040204020203" pitchFamily="34" charset="0"/>
              </a:rPr>
              <a:t>ignoring what is unnecessary.</a:t>
            </a:r>
          </a:p>
          <a:p>
            <a:pPr algn="just"/>
            <a:r>
              <a:rPr lang="en-US" sz="2600" dirty="0">
                <a:solidFill>
                  <a:srgbClr val="5E5252"/>
                </a:solidFill>
                <a:latin typeface="Segoe UI Light"/>
                <a:cs typeface="Segoe UI Light"/>
              </a:rPr>
              <a:t>Focusing on the information that is relevant and important involves separating core information from extraneous details.   </a:t>
            </a:r>
          </a:p>
        </p:txBody>
      </p:sp>
      <p:sp>
        <p:nvSpPr>
          <p:cNvPr id="7" name="Rectangle 6">
            <a:extLst>
              <a:ext uri="{FF2B5EF4-FFF2-40B4-BE49-F238E27FC236}">
                <a16:creationId xmlns:a16="http://schemas.microsoft.com/office/drawing/2014/main" id="{261A1FBA-AB4E-462D-8023-BCD3505EAEA9}"/>
              </a:ext>
            </a:extLst>
          </p:cNvPr>
          <p:cNvSpPr/>
          <p:nvPr/>
        </p:nvSpPr>
        <p:spPr>
          <a:xfrm>
            <a:off x="4571097" y="3346515"/>
            <a:ext cx="7620903" cy="3511485"/>
          </a:xfrm>
          <a:prstGeom prst="rect">
            <a:avLst/>
          </a:prstGeom>
          <a:solidFill>
            <a:srgbClr val="5E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B90709-87E4-45A3-BBC7-058197462400}"/>
              </a:ext>
            </a:extLst>
          </p:cNvPr>
          <p:cNvSpPr/>
          <p:nvPr/>
        </p:nvSpPr>
        <p:spPr>
          <a:xfrm>
            <a:off x="4901937" y="3980130"/>
            <a:ext cx="7091641" cy="2677656"/>
          </a:xfrm>
          <a:prstGeom prst="rect">
            <a:avLst/>
          </a:prstGeom>
        </p:spPr>
        <p:txBody>
          <a:bodyPr wrap="square">
            <a:spAutoFit/>
          </a:bodyPr>
          <a:lstStyle/>
          <a:p>
            <a:r>
              <a:rPr lang="en-US" sz="2400" dirty="0">
                <a:solidFill>
                  <a:schemeClr val="bg1"/>
                </a:solidFill>
                <a:latin typeface="Segoe UI Light"/>
                <a:cs typeface="Segoe UI Light"/>
              </a:rPr>
              <a:t>You have been asked to draw a cat. Your image must be representative of all types of cats. </a:t>
            </a:r>
          </a:p>
          <a:p>
            <a:r>
              <a:rPr lang="en-US" sz="2400" dirty="0">
                <a:solidFill>
                  <a:schemeClr val="bg1"/>
                </a:solidFill>
                <a:latin typeface="Segoe UI Light"/>
                <a:cs typeface="Segoe UI Light"/>
              </a:rPr>
              <a:t>To draw a basic cat, we do need to know that it has a tail, fur and eyes. These characteristics are relevant. We don’t need to know what sound a cat makes </a:t>
            </a:r>
            <a:br>
              <a:rPr lang="en-US" sz="2400" dirty="0">
                <a:solidFill>
                  <a:schemeClr val="bg1"/>
                </a:solidFill>
                <a:latin typeface="Segoe UI Light"/>
                <a:cs typeface="Segoe UI Light"/>
              </a:rPr>
            </a:br>
            <a:r>
              <a:rPr lang="en-US" sz="2400" dirty="0">
                <a:solidFill>
                  <a:schemeClr val="bg1"/>
                </a:solidFill>
                <a:latin typeface="Segoe UI Light"/>
                <a:cs typeface="Segoe UI Light"/>
              </a:rPr>
              <a:t>or that it likes fish. These characteristics are </a:t>
            </a:r>
            <a:br>
              <a:rPr lang="en-US" sz="2400" dirty="0">
                <a:solidFill>
                  <a:schemeClr val="bg1"/>
                </a:solidFill>
                <a:latin typeface="Segoe UI Light"/>
                <a:cs typeface="Segoe UI Light"/>
              </a:rPr>
            </a:br>
            <a:r>
              <a:rPr lang="en-US" sz="2400" dirty="0">
                <a:solidFill>
                  <a:schemeClr val="bg1"/>
                </a:solidFill>
                <a:latin typeface="Segoe UI Light"/>
                <a:cs typeface="Segoe UI Light"/>
              </a:rPr>
              <a:t>irrelevant and can be filtered out.  </a:t>
            </a:r>
          </a:p>
        </p:txBody>
      </p: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90" y="0"/>
            <a:ext cx="4574588" cy="6858000"/>
          </a:xfrm>
          <a:prstGeom prst="rect">
            <a:avLst/>
          </a:prstGeom>
        </p:spPr>
      </p:pic>
      <p:pic>
        <p:nvPicPr>
          <p:cNvPr id="10" name="Image 9">
            <a:extLst>
              <a:ext uri="{FF2B5EF4-FFF2-40B4-BE49-F238E27FC236}">
                <a16:creationId xmlns:a16="http://schemas.microsoft.com/office/drawing/2014/main" id="{EDA298A7-3694-4207-A689-031791D0B3A4}"/>
              </a:ext>
            </a:extLst>
          </p:cNvPr>
          <p:cNvPicPr>
            <a:picLocks noChangeAspect="1"/>
          </p:cNvPicPr>
          <p:nvPr/>
        </p:nvPicPr>
        <p:blipFill>
          <a:blip r:embed="rId3"/>
          <a:stretch>
            <a:fillRect/>
          </a:stretch>
        </p:blipFill>
        <p:spPr>
          <a:xfrm>
            <a:off x="132434" y="136350"/>
            <a:ext cx="828675" cy="828675"/>
          </a:xfrm>
          <a:prstGeom prst="rect">
            <a:avLst/>
          </a:prstGeom>
        </p:spPr>
      </p:pic>
      <p:pic>
        <p:nvPicPr>
          <p:cNvPr id="9" name="Image 8">
            <a:extLst>
              <a:ext uri="{FF2B5EF4-FFF2-40B4-BE49-F238E27FC236}">
                <a16:creationId xmlns:a16="http://schemas.microsoft.com/office/drawing/2014/main" id="{15F48A22-8D9A-4B6D-B791-64A201DB3013}"/>
              </a:ext>
            </a:extLst>
          </p:cNvPr>
          <p:cNvPicPr>
            <a:picLocks noChangeAspect="1"/>
          </p:cNvPicPr>
          <p:nvPr/>
        </p:nvPicPr>
        <p:blipFill>
          <a:blip r:embed="rId4"/>
          <a:stretch>
            <a:fillRect/>
          </a:stretch>
        </p:blipFill>
        <p:spPr>
          <a:xfrm>
            <a:off x="4787266" y="3331256"/>
            <a:ext cx="2298391" cy="859611"/>
          </a:xfrm>
          <a:prstGeom prst="rect">
            <a:avLst/>
          </a:prstGeom>
        </p:spPr>
      </p:pic>
      <p:pic>
        <p:nvPicPr>
          <p:cNvPr id="2" name="Image 1">
            <a:extLst>
              <a:ext uri="{FF2B5EF4-FFF2-40B4-BE49-F238E27FC236}">
                <a16:creationId xmlns:a16="http://schemas.microsoft.com/office/drawing/2014/main" id="{6CE10F92-6304-4886-AF77-BE539340523F}"/>
              </a:ext>
            </a:extLst>
          </p:cNvPr>
          <p:cNvPicPr>
            <a:picLocks noChangeAspect="1"/>
          </p:cNvPicPr>
          <p:nvPr/>
        </p:nvPicPr>
        <p:blipFill>
          <a:blip r:embed="rId5"/>
          <a:stretch>
            <a:fillRect/>
          </a:stretch>
        </p:blipFill>
        <p:spPr>
          <a:xfrm>
            <a:off x="4644069" y="0"/>
            <a:ext cx="5633192" cy="1176630"/>
          </a:xfrm>
          <a:prstGeom prst="rect">
            <a:avLst/>
          </a:prstGeom>
        </p:spPr>
      </p:pic>
    </p:spTree>
    <p:extLst>
      <p:ext uri="{BB962C8B-B14F-4D97-AF65-F5344CB8AC3E}">
        <p14:creationId xmlns:p14="http://schemas.microsoft.com/office/powerpoint/2010/main" val="296725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bwMode="gray">
          <a:xfrm>
            <a:off x="318685" y="-24382"/>
            <a:ext cx="5749067" cy="8921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 dirty="0">
                <a:solidFill>
                  <a:schemeClr val="bg1"/>
                </a:solidFill>
                <a:latin typeface="Headline One HPLHS"/>
                <a:cs typeface="Headline One HPLHS"/>
              </a:rPr>
              <a:t>Group Activity: monsters</a:t>
            </a:r>
          </a:p>
        </p:txBody>
      </p:sp>
      <p:sp>
        <p:nvSpPr>
          <p:cNvPr id="4" name="Title 5"/>
          <p:cNvSpPr txBox="1">
            <a:spLocks/>
          </p:cNvSpPr>
          <p:nvPr/>
        </p:nvSpPr>
        <p:spPr bwMode="gray">
          <a:xfrm>
            <a:off x="210533" y="5128180"/>
            <a:ext cx="2758273" cy="1729819"/>
          </a:xfrm>
          <a:prstGeom prst="rect">
            <a:avLst/>
          </a:prstGeom>
          <a:solidFill>
            <a:schemeClr val="tx1">
              <a:alpha val="72000"/>
            </a:schemeClr>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600" dirty="0">
                <a:solidFill>
                  <a:srgbClr val="FFFFFF"/>
                </a:solidFill>
                <a:latin typeface="Headline One" panose="00000400000000000000" pitchFamily="2" charset="0"/>
                <a:cs typeface="Segoe UI Light"/>
              </a:rPr>
              <a:t>Decompose</a:t>
            </a:r>
            <a:endParaRPr lang="fr-FR" sz="2200" dirty="0">
              <a:solidFill>
                <a:srgbClr val="FFFFFF"/>
              </a:solidFill>
              <a:latin typeface="Segoe UI Light"/>
              <a:cs typeface="Segoe UI Light"/>
            </a:endParaRPr>
          </a:p>
          <a:p>
            <a:pPr algn="ctr">
              <a:lnSpc>
                <a:spcPct val="100000"/>
              </a:lnSpc>
              <a:spcBef>
                <a:spcPts val="600"/>
              </a:spcBef>
            </a:pPr>
            <a:r>
              <a:rPr lang="en" sz="2200" dirty="0">
                <a:solidFill>
                  <a:srgbClr val="FFFFFF"/>
                </a:solidFill>
                <a:latin typeface="Segoe UI Light"/>
                <a:cs typeface="Segoe UI Light"/>
              </a:rPr>
              <a:t>What needs to be done to make a monster? </a:t>
            </a:r>
          </a:p>
        </p:txBody>
      </p:sp>
      <p:sp>
        <p:nvSpPr>
          <p:cNvPr id="5" name="Title 5"/>
          <p:cNvSpPr txBox="1">
            <a:spLocks/>
          </p:cNvSpPr>
          <p:nvPr/>
        </p:nvSpPr>
        <p:spPr bwMode="gray">
          <a:xfrm>
            <a:off x="6241514" y="5448692"/>
            <a:ext cx="2758273" cy="1409307"/>
          </a:xfrm>
          <a:prstGeom prst="rect">
            <a:avLst/>
          </a:prstGeom>
          <a:solidFill>
            <a:schemeClr val="tx1">
              <a:alpha val="72000"/>
            </a:schemeClr>
          </a:solidFill>
        </p:spPr>
        <p:txBody>
          <a:bodyPr vert="horz" lIns="91440" tIns="9144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600" dirty="0">
                <a:solidFill>
                  <a:srgbClr val="FFFFFF"/>
                </a:solidFill>
                <a:latin typeface="Headline One" panose="00000400000000000000" pitchFamily="2" charset="0"/>
                <a:cs typeface="Segoe UI Light"/>
              </a:rPr>
              <a:t>Abstraction</a:t>
            </a:r>
            <a:endParaRPr lang="fr-FR" sz="2200" dirty="0">
              <a:solidFill>
                <a:srgbClr val="FFFFFF"/>
              </a:solidFill>
              <a:latin typeface="Segoe UI Light"/>
              <a:cs typeface="Segoe UI Light"/>
            </a:endParaRPr>
          </a:p>
          <a:p>
            <a:pPr algn="ctr">
              <a:lnSpc>
                <a:spcPct val="100000"/>
              </a:lnSpc>
              <a:spcBef>
                <a:spcPts val="600"/>
              </a:spcBef>
            </a:pPr>
            <a:r>
              <a:rPr lang="en" sz="2200" dirty="0">
                <a:solidFill>
                  <a:srgbClr val="FFFFFF"/>
                </a:solidFill>
                <a:latin typeface="Segoe UI Light"/>
                <a:cs typeface="Segoe UI Light"/>
              </a:rPr>
              <a:t>What’s different? </a:t>
            </a:r>
            <a:br>
              <a:rPr lang="en" sz="2200" dirty="0">
                <a:solidFill>
                  <a:srgbClr val="FFFFFF"/>
                </a:solidFill>
                <a:latin typeface="Segoe UI Light"/>
                <a:cs typeface="Segoe UI Light"/>
              </a:rPr>
            </a:br>
            <a:r>
              <a:rPr lang="en" sz="2200" dirty="0">
                <a:solidFill>
                  <a:srgbClr val="FFFFFF"/>
                </a:solidFill>
                <a:latin typeface="Segoe UI Light"/>
                <a:cs typeface="Segoe UI Light"/>
              </a:rPr>
              <a:t>Take it out. </a:t>
            </a:r>
          </a:p>
        </p:txBody>
      </p:sp>
      <p:sp>
        <p:nvSpPr>
          <p:cNvPr id="6" name="Title 5"/>
          <p:cNvSpPr txBox="1">
            <a:spLocks/>
          </p:cNvSpPr>
          <p:nvPr/>
        </p:nvSpPr>
        <p:spPr bwMode="gray">
          <a:xfrm>
            <a:off x="9173549" y="4487011"/>
            <a:ext cx="2758273" cy="2381868"/>
          </a:xfrm>
          <a:prstGeom prst="rect">
            <a:avLst/>
          </a:prstGeom>
          <a:solidFill>
            <a:schemeClr val="tx1">
              <a:alpha val="72000"/>
            </a:schemeClr>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600" dirty="0">
                <a:solidFill>
                  <a:srgbClr val="FFFFFF"/>
                </a:solidFill>
                <a:latin typeface="Headline One" panose="00000400000000000000" pitchFamily="2" charset="0"/>
                <a:cs typeface="Segoe UI Light"/>
              </a:rPr>
              <a:t>Algorithm</a:t>
            </a:r>
            <a:endParaRPr lang="en" sz="2600" dirty="0">
              <a:solidFill>
                <a:srgbClr val="FFFFFF"/>
              </a:solidFill>
              <a:latin typeface="Segoe UI Light"/>
              <a:cs typeface="Segoe UI Light"/>
            </a:endParaRPr>
          </a:p>
          <a:p>
            <a:pPr algn="ctr">
              <a:lnSpc>
                <a:spcPct val="100000"/>
              </a:lnSpc>
              <a:spcBef>
                <a:spcPts val="600"/>
              </a:spcBef>
            </a:pPr>
            <a:r>
              <a:rPr lang="en" sz="2200" dirty="0">
                <a:solidFill>
                  <a:srgbClr val="FFFFFF"/>
                </a:solidFill>
                <a:latin typeface="Segoe UI Light"/>
                <a:cs typeface="Segoe UI Light"/>
              </a:rPr>
              <a:t>How can you put together a series of instructions that your classmates can follow? </a:t>
            </a:r>
          </a:p>
        </p:txBody>
      </p:sp>
      <p:sp>
        <p:nvSpPr>
          <p:cNvPr id="7" name="Title 5"/>
          <p:cNvSpPr txBox="1">
            <a:spLocks/>
          </p:cNvSpPr>
          <p:nvPr/>
        </p:nvSpPr>
        <p:spPr bwMode="gray">
          <a:xfrm>
            <a:off x="3142568" y="5128180"/>
            <a:ext cx="2925184" cy="1729820"/>
          </a:xfrm>
          <a:prstGeom prst="rect">
            <a:avLst/>
          </a:prstGeom>
          <a:solidFill>
            <a:schemeClr val="tx1">
              <a:alpha val="72000"/>
            </a:schemeClr>
          </a:solidFill>
          <a:ln w="28575" cmpd="sng">
            <a:noFill/>
          </a:ln>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600" dirty="0">
                <a:solidFill>
                  <a:srgbClr val="FFFFFF"/>
                </a:solidFill>
                <a:latin typeface="Headline One" panose="00000400000000000000" pitchFamily="2" charset="0"/>
                <a:cs typeface="Segoe UI Light" panose="020B0502040204020203" pitchFamily="34" charset="0"/>
              </a:rPr>
              <a:t>Patterns</a:t>
            </a:r>
            <a:endParaRPr lang="fr-FR" sz="2200" dirty="0">
              <a:solidFill>
                <a:srgbClr val="FFFFFF"/>
              </a:solidFill>
              <a:latin typeface="Segoe UI Light"/>
              <a:cs typeface="Segoe UI Light"/>
            </a:endParaRPr>
          </a:p>
          <a:p>
            <a:pPr algn="ctr">
              <a:lnSpc>
                <a:spcPct val="100000"/>
              </a:lnSpc>
              <a:spcBef>
                <a:spcPts val="600"/>
              </a:spcBef>
            </a:pPr>
            <a:r>
              <a:rPr lang="en" sz="2200" dirty="0">
                <a:solidFill>
                  <a:srgbClr val="FFFFFF"/>
                </a:solidFill>
                <a:latin typeface="Segoe UI Light"/>
                <a:cs typeface="Segoe UI Light"/>
              </a:rPr>
              <a:t>What do those monsters have in common? </a:t>
            </a:r>
          </a:p>
        </p:txBody>
      </p:sp>
      <p:pic>
        <p:nvPicPr>
          <p:cNvPr id="2" name="Image 1">
            <a:extLst>
              <a:ext uri="{FF2B5EF4-FFF2-40B4-BE49-F238E27FC236}">
                <a16:creationId xmlns:a16="http://schemas.microsoft.com/office/drawing/2014/main" id="{31C1DE1B-2737-4367-814E-0AA981EBA5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
          <a:stretch/>
        </p:blipFill>
        <p:spPr>
          <a:xfrm>
            <a:off x="-9330" y="-5257"/>
            <a:ext cx="12201330" cy="6874137"/>
          </a:xfrm>
          <a:prstGeom prst="rect">
            <a:avLst/>
          </a:prstGeom>
        </p:spPr>
      </p:pic>
      <p:pic>
        <p:nvPicPr>
          <p:cNvPr id="8" name="Image 7">
            <a:extLst>
              <a:ext uri="{FF2B5EF4-FFF2-40B4-BE49-F238E27FC236}">
                <a16:creationId xmlns:a16="http://schemas.microsoft.com/office/drawing/2014/main" id="{9AF25E4B-0C0D-437A-A17A-8020487227CE}"/>
              </a:ext>
            </a:extLst>
          </p:cNvPr>
          <p:cNvPicPr>
            <a:picLocks noChangeAspect="1"/>
          </p:cNvPicPr>
          <p:nvPr/>
        </p:nvPicPr>
        <p:blipFill>
          <a:blip r:embed="rId4"/>
          <a:stretch>
            <a:fillRect/>
          </a:stretch>
        </p:blipFill>
        <p:spPr>
          <a:xfrm>
            <a:off x="156102" y="5109490"/>
            <a:ext cx="2755631" cy="1780186"/>
          </a:xfrm>
          <a:prstGeom prst="rect">
            <a:avLst/>
          </a:prstGeom>
        </p:spPr>
      </p:pic>
      <p:pic>
        <p:nvPicPr>
          <p:cNvPr id="9" name="Image 8">
            <a:extLst>
              <a:ext uri="{FF2B5EF4-FFF2-40B4-BE49-F238E27FC236}">
                <a16:creationId xmlns:a16="http://schemas.microsoft.com/office/drawing/2014/main" id="{E4AEB344-3CBE-46FB-A0EC-A54A6431EA86}"/>
              </a:ext>
            </a:extLst>
          </p:cNvPr>
          <p:cNvPicPr>
            <a:picLocks noChangeAspect="1"/>
          </p:cNvPicPr>
          <p:nvPr/>
        </p:nvPicPr>
        <p:blipFill>
          <a:blip r:embed="rId5"/>
          <a:stretch>
            <a:fillRect/>
          </a:stretch>
        </p:blipFill>
        <p:spPr>
          <a:xfrm>
            <a:off x="3143971" y="5109490"/>
            <a:ext cx="2920237" cy="1780186"/>
          </a:xfrm>
          <a:prstGeom prst="rect">
            <a:avLst/>
          </a:prstGeom>
        </p:spPr>
      </p:pic>
      <p:pic>
        <p:nvPicPr>
          <p:cNvPr id="10" name="Image 9">
            <a:extLst>
              <a:ext uri="{FF2B5EF4-FFF2-40B4-BE49-F238E27FC236}">
                <a16:creationId xmlns:a16="http://schemas.microsoft.com/office/drawing/2014/main" id="{E4A4B55A-11F2-41DF-B7CF-C3C787287ED0}"/>
              </a:ext>
            </a:extLst>
          </p:cNvPr>
          <p:cNvPicPr>
            <a:picLocks noChangeAspect="1"/>
          </p:cNvPicPr>
          <p:nvPr/>
        </p:nvPicPr>
        <p:blipFill>
          <a:blip r:embed="rId6"/>
          <a:stretch>
            <a:fillRect/>
          </a:stretch>
        </p:blipFill>
        <p:spPr>
          <a:xfrm>
            <a:off x="6275317" y="5426137"/>
            <a:ext cx="2755631" cy="1444877"/>
          </a:xfrm>
          <a:prstGeom prst="rect">
            <a:avLst/>
          </a:prstGeom>
        </p:spPr>
      </p:pic>
      <p:pic>
        <p:nvPicPr>
          <p:cNvPr id="11" name="Image 10">
            <a:extLst>
              <a:ext uri="{FF2B5EF4-FFF2-40B4-BE49-F238E27FC236}">
                <a16:creationId xmlns:a16="http://schemas.microsoft.com/office/drawing/2014/main" id="{687C2D59-3779-4846-802D-EAE28C9B04A3}"/>
              </a:ext>
            </a:extLst>
          </p:cNvPr>
          <p:cNvPicPr>
            <a:picLocks noChangeAspect="1"/>
          </p:cNvPicPr>
          <p:nvPr/>
        </p:nvPicPr>
        <p:blipFill>
          <a:blip r:embed="rId7"/>
          <a:stretch>
            <a:fillRect/>
          </a:stretch>
        </p:blipFill>
        <p:spPr>
          <a:xfrm>
            <a:off x="9214664" y="4448203"/>
            <a:ext cx="2865368" cy="2450804"/>
          </a:xfrm>
          <a:prstGeom prst="rect">
            <a:avLst/>
          </a:prstGeom>
        </p:spPr>
      </p:pic>
      <p:pic>
        <p:nvPicPr>
          <p:cNvPr id="14" name="Picture 13">
            <a:extLst>
              <a:ext uri="{FF2B5EF4-FFF2-40B4-BE49-F238E27FC236}">
                <a16:creationId xmlns:a16="http://schemas.microsoft.com/office/drawing/2014/main" id="{B1008CB3-6E17-4EDE-85C4-9BC2838AD45B}"/>
              </a:ext>
            </a:extLst>
          </p:cNvPr>
          <p:cNvPicPr>
            <a:picLocks noChangeAspect="1"/>
          </p:cNvPicPr>
          <p:nvPr/>
        </p:nvPicPr>
        <p:blipFill>
          <a:blip r:embed="rId8"/>
          <a:stretch>
            <a:fillRect/>
          </a:stretch>
        </p:blipFill>
        <p:spPr>
          <a:xfrm>
            <a:off x="-24590" y="-35384"/>
            <a:ext cx="5986791" cy="1158340"/>
          </a:xfrm>
          <a:prstGeom prst="rect">
            <a:avLst/>
          </a:prstGeom>
        </p:spPr>
      </p:pic>
    </p:spTree>
    <p:extLst>
      <p:ext uri="{BB962C8B-B14F-4D97-AF65-F5344CB8AC3E}">
        <p14:creationId xmlns:p14="http://schemas.microsoft.com/office/powerpoint/2010/main" val="150521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B475BD-DDC9-4791-8BDF-F315315E4248}"/>
              </a:ext>
            </a:extLst>
          </p:cNvPr>
          <p:cNvSpPr/>
          <p:nvPr/>
        </p:nvSpPr>
        <p:spPr>
          <a:xfrm>
            <a:off x="4186452" y="3367097"/>
            <a:ext cx="4196170" cy="646331"/>
          </a:xfrm>
          <a:prstGeom prst="rect">
            <a:avLst/>
          </a:prstGeom>
        </p:spPr>
        <p:txBody>
          <a:bodyPr wrap="square">
            <a:spAutoFit/>
          </a:bodyPr>
          <a:lstStyle/>
          <a:p>
            <a:r>
              <a:rPr lang="en-US" sz="3600" dirty="0">
                <a:solidFill>
                  <a:srgbClr val="0083CA"/>
                </a:solidFill>
                <a:latin typeface="Headline One HPLHS"/>
                <a:cs typeface="Headline One HPLHS"/>
              </a:rPr>
              <a:t>Decomposition</a:t>
            </a:r>
            <a:r>
              <a:rPr lang="en-US" sz="2600" dirty="0">
                <a:solidFill>
                  <a:srgbClr val="5E5252"/>
                </a:solidFill>
                <a:latin typeface="Segoe UI Light"/>
                <a:cs typeface="Segoe UI Light"/>
              </a:rPr>
              <a:t> </a:t>
            </a:r>
          </a:p>
        </p:txBody>
      </p:sp>
      <p:sp>
        <p:nvSpPr>
          <p:cNvPr id="11" name="Rectangle 10">
            <a:extLst>
              <a:ext uri="{FF2B5EF4-FFF2-40B4-BE49-F238E27FC236}">
                <a16:creationId xmlns:a16="http://schemas.microsoft.com/office/drawing/2014/main" id="{7D6F0730-AAD8-4437-B634-4AF5BE514EA4}"/>
              </a:ext>
            </a:extLst>
          </p:cNvPr>
          <p:cNvSpPr/>
          <p:nvPr/>
        </p:nvSpPr>
        <p:spPr>
          <a:xfrm>
            <a:off x="4220994" y="3367097"/>
            <a:ext cx="4127087" cy="646331"/>
          </a:xfrm>
          <a:prstGeom prst="rect">
            <a:avLst/>
          </a:prstGeom>
        </p:spPr>
        <p:txBody>
          <a:bodyPr wrap="square">
            <a:spAutoFit/>
          </a:bodyPr>
          <a:lstStyle/>
          <a:p>
            <a:r>
              <a:rPr lang="en-US" sz="3600" dirty="0">
                <a:solidFill>
                  <a:srgbClr val="CC0099"/>
                </a:solidFill>
                <a:latin typeface="Headline One HPLHS"/>
                <a:cs typeface="Headline One HPLHS"/>
              </a:rPr>
              <a:t>ABSTRACTION </a:t>
            </a:r>
          </a:p>
        </p:txBody>
      </p:sp>
      <p:sp>
        <p:nvSpPr>
          <p:cNvPr id="12" name="Rectangle 11">
            <a:extLst>
              <a:ext uri="{FF2B5EF4-FFF2-40B4-BE49-F238E27FC236}">
                <a16:creationId xmlns:a16="http://schemas.microsoft.com/office/drawing/2014/main" id="{77842F54-4AA0-4685-AEB6-548D165D935D}"/>
              </a:ext>
            </a:extLst>
          </p:cNvPr>
          <p:cNvSpPr/>
          <p:nvPr/>
        </p:nvSpPr>
        <p:spPr>
          <a:xfrm>
            <a:off x="4393533" y="3367097"/>
            <a:ext cx="3782008" cy="646331"/>
          </a:xfrm>
          <a:prstGeom prst="rect">
            <a:avLst/>
          </a:prstGeom>
        </p:spPr>
        <p:txBody>
          <a:bodyPr wrap="square">
            <a:spAutoFit/>
          </a:bodyPr>
          <a:lstStyle/>
          <a:p>
            <a:pPr algn="r"/>
            <a:r>
              <a:rPr lang="en-US" sz="3600" dirty="0">
                <a:solidFill>
                  <a:srgbClr val="726AAB"/>
                </a:solidFill>
                <a:latin typeface="Headline One HPLHS"/>
                <a:cs typeface="Headline One HPLHS"/>
              </a:rPr>
              <a:t>Pattern recognition</a:t>
            </a:r>
          </a:p>
        </p:txBody>
      </p:sp>
      <p:sp>
        <p:nvSpPr>
          <p:cNvPr id="13" name="Rectangle 12">
            <a:extLst>
              <a:ext uri="{FF2B5EF4-FFF2-40B4-BE49-F238E27FC236}">
                <a16:creationId xmlns:a16="http://schemas.microsoft.com/office/drawing/2014/main" id="{1BAE296F-B65A-4FF2-9DE7-618E47F0F92B}"/>
              </a:ext>
            </a:extLst>
          </p:cNvPr>
          <p:cNvSpPr/>
          <p:nvPr/>
        </p:nvSpPr>
        <p:spPr>
          <a:xfrm>
            <a:off x="4393533" y="3367097"/>
            <a:ext cx="3782008" cy="646331"/>
          </a:xfrm>
          <a:prstGeom prst="rect">
            <a:avLst/>
          </a:prstGeom>
        </p:spPr>
        <p:txBody>
          <a:bodyPr wrap="square">
            <a:spAutoFit/>
          </a:bodyPr>
          <a:lstStyle/>
          <a:p>
            <a:pPr algn="r"/>
            <a:r>
              <a:rPr lang="en-US" sz="3600" dirty="0">
                <a:solidFill>
                  <a:srgbClr val="33B830"/>
                </a:solidFill>
                <a:latin typeface="Headline One HPLHS"/>
                <a:cs typeface="Headline One HPLHS"/>
              </a:rPr>
              <a:t>ALGORITHM DESIGN</a:t>
            </a:r>
          </a:p>
        </p:txBody>
      </p:sp>
      <p:sp>
        <p:nvSpPr>
          <p:cNvPr id="17" name="Rectangle 16">
            <a:extLst>
              <a:ext uri="{FF2B5EF4-FFF2-40B4-BE49-F238E27FC236}">
                <a16:creationId xmlns:a16="http://schemas.microsoft.com/office/drawing/2014/main" id="{29D97CCB-D3BC-4D1B-955F-740F3FC84FAD}"/>
              </a:ext>
            </a:extLst>
          </p:cNvPr>
          <p:cNvSpPr/>
          <p:nvPr/>
        </p:nvSpPr>
        <p:spPr>
          <a:xfrm>
            <a:off x="212958" y="1951732"/>
            <a:ext cx="4196170" cy="1292662"/>
          </a:xfrm>
          <a:prstGeom prst="rect">
            <a:avLst/>
          </a:prstGeom>
        </p:spPr>
        <p:txBody>
          <a:bodyPr wrap="square">
            <a:spAutoFit/>
          </a:bodyPr>
          <a:lstStyle/>
          <a:p>
            <a:r>
              <a:rPr lang="en-US" sz="2600" dirty="0">
                <a:solidFill>
                  <a:srgbClr val="5E5252"/>
                </a:solidFill>
                <a:latin typeface="Segoe UI Light"/>
                <a:cs typeface="Segoe UI Light"/>
              </a:rPr>
              <a:t>Breaking big problems into smaller ones that are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much easier to manage. </a:t>
            </a:r>
          </a:p>
        </p:txBody>
      </p:sp>
      <p:pic>
        <p:nvPicPr>
          <p:cNvPr id="19" name="Picture 1">
            <a:extLst>
              <a:ext uri="{FF2B5EF4-FFF2-40B4-BE49-F238E27FC236}">
                <a16:creationId xmlns:a16="http://schemas.microsoft.com/office/drawing/2014/main" id="{5FF40C38-9910-4146-9A5B-6F878BDEC7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2048" y="1411027"/>
            <a:ext cx="4877739" cy="4641211"/>
          </a:xfrm>
          <a:prstGeom prst="ellipse">
            <a:avLst/>
          </a:prstGeom>
        </p:spPr>
      </p:pic>
      <p:sp>
        <p:nvSpPr>
          <p:cNvPr id="21" name="Rectangle 20">
            <a:extLst>
              <a:ext uri="{FF2B5EF4-FFF2-40B4-BE49-F238E27FC236}">
                <a16:creationId xmlns:a16="http://schemas.microsoft.com/office/drawing/2014/main" id="{29D97CCB-D3BC-4D1B-955F-740F3FC84FAD}"/>
              </a:ext>
            </a:extLst>
          </p:cNvPr>
          <p:cNvSpPr/>
          <p:nvPr/>
        </p:nvSpPr>
        <p:spPr>
          <a:xfrm>
            <a:off x="212958" y="4864293"/>
            <a:ext cx="4127087" cy="1692771"/>
          </a:xfrm>
          <a:prstGeom prst="rect">
            <a:avLst/>
          </a:prstGeom>
        </p:spPr>
        <p:txBody>
          <a:bodyPr wrap="square">
            <a:spAutoFit/>
          </a:bodyPr>
          <a:lstStyle/>
          <a:p>
            <a:r>
              <a:rPr lang="en-US" sz="2600" dirty="0">
                <a:solidFill>
                  <a:srgbClr val="5E5252"/>
                </a:solidFill>
                <a:latin typeface="Segoe UI Light"/>
                <a:cs typeface="Segoe UI Light"/>
              </a:rPr>
              <a:t>Remove parts of a problem that are unnecessary and make one solution work for multiple problems.</a:t>
            </a:r>
            <a:endParaRPr lang="en-US" sz="2600" dirty="0">
              <a:solidFill>
                <a:srgbClr val="0083CA"/>
              </a:solidFill>
              <a:latin typeface="Segoe UI Light"/>
              <a:cs typeface="Segoe UI Light"/>
            </a:endParaRPr>
          </a:p>
        </p:txBody>
      </p:sp>
      <p:sp>
        <p:nvSpPr>
          <p:cNvPr id="23" name="Rectangle 22">
            <a:extLst>
              <a:ext uri="{FF2B5EF4-FFF2-40B4-BE49-F238E27FC236}">
                <a16:creationId xmlns:a16="http://schemas.microsoft.com/office/drawing/2014/main" id="{29D97CCB-D3BC-4D1B-955F-740F3FC84FAD}"/>
              </a:ext>
            </a:extLst>
          </p:cNvPr>
          <p:cNvSpPr/>
          <p:nvPr/>
        </p:nvSpPr>
        <p:spPr>
          <a:xfrm>
            <a:off x="8197034" y="1951732"/>
            <a:ext cx="3782008" cy="892552"/>
          </a:xfrm>
          <a:prstGeom prst="rect">
            <a:avLst/>
          </a:prstGeom>
        </p:spPr>
        <p:txBody>
          <a:bodyPr wrap="square">
            <a:spAutoFit/>
          </a:bodyPr>
          <a:lstStyle/>
          <a:p>
            <a:pPr algn="r"/>
            <a:r>
              <a:rPr lang="en-US" sz="2600" dirty="0">
                <a:solidFill>
                  <a:srgbClr val="5E5252"/>
                </a:solidFill>
                <a:latin typeface="Segoe UI Light"/>
                <a:cs typeface="Segoe UI Light"/>
              </a:rPr>
              <a:t>Analyze &amp; look for a repeating sequence.</a:t>
            </a:r>
            <a:endParaRPr lang="en-US" sz="2600" dirty="0">
              <a:solidFill>
                <a:srgbClr val="0083CA"/>
              </a:solidFill>
              <a:latin typeface="Segoe UI Light"/>
              <a:cs typeface="Segoe UI Light"/>
            </a:endParaRPr>
          </a:p>
        </p:txBody>
      </p:sp>
      <p:sp>
        <p:nvSpPr>
          <p:cNvPr id="24" name="Rectangle 23">
            <a:extLst>
              <a:ext uri="{FF2B5EF4-FFF2-40B4-BE49-F238E27FC236}">
                <a16:creationId xmlns:a16="http://schemas.microsoft.com/office/drawing/2014/main" id="{29D97CCB-D3BC-4D1B-955F-740F3FC84FAD}"/>
              </a:ext>
            </a:extLst>
          </p:cNvPr>
          <p:cNvSpPr/>
          <p:nvPr/>
        </p:nvSpPr>
        <p:spPr>
          <a:xfrm>
            <a:off x="8197034" y="4864293"/>
            <a:ext cx="3782008" cy="1292662"/>
          </a:xfrm>
          <a:prstGeom prst="rect">
            <a:avLst/>
          </a:prstGeom>
        </p:spPr>
        <p:txBody>
          <a:bodyPr wrap="square">
            <a:spAutoFit/>
          </a:bodyPr>
          <a:lstStyle/>
          <a:p>
            <a:pPr algn="r"/>
            <a:r>
              <a:rPr lang="en-US" sz="2600" dirty="0">
                <a:solidFill>
                  <a:srgbClr val="5E5252"/>
                </a:solidFill>
                <a:latin typeface="Segoe UI Light"/>
                <a:cs typeface="Segoe UI Light"/>
              </a:rPr>
              <a:t>Step-by-step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instructions on how </a:t>
            </a:r>
            <a:br>
              <a:rPr lang="en-US" sz="2600" dirty="0">
                <a:solidFill>
                  <a:srgbClr val="5E5252"/>
                </a:solidFill>
                <a:latin typeface="Segoe UI Light"/>
                <a:cs typeface="Segoe UI Light"/>
              </a:rPr>
            </a:br>
            <a:r>
              <a:rPr lang="en-US" sz="2600" dirty="0">
                <a:solidFill>
                  <a:srgbClr val="5E5252"/>
                </a:solidFill>
                <a:latin typeface="Segoe UI Light"/>
                <a:cs typeface="Segoe UI Light"/>
              </a:rPr>
              <a:t>to do something. </a:t>
            </a:r>
            <a:endParaRPr lang="en-US" sz="2600" dirty="0">
              <a:solidFill>
                <a:srgbClr val="0083CA"/>
              </a:solidFill>
              <a:latin typeface="Segoe UI Light"/>
              <a:cs typeface="Segoe UI Light"/>
            </a:endParaRPr>
          </a:p>
        </p:txBody>
      </p:sp>
      <p:pic>
        <p:nvPicPr>
          <p:cNvPr id="9" name="Image 8">
            <a:extLst>
              <a:ext uri="{FF2B5EF4-FFF2-40B4-BE49-F238E27FC236}">
                <a16:creationId xmlns:a16="http://schemas.microsoft.com/office/drawing/2014/main" id="{172F2F3A-F469-4FC4-9AA1-1ADB067C4E60}"/>
              </a:ext>
            </a:extLst>
          </p:cNvPr>
          <p:cNvPicPr>
            <a:picLocks noChangeAspect="1"/>
          </p:cNvPicPr>
          <p:nvPr/>
        </p:nvPicPr>
        <p:blipFill>
          <a:blip r:embed="rId3"/>
          <a:stretch>
            <a:fillRect/>
          </a:stretch>
        </p:blipFill>
        <p:spPr>
          <a:xfrm>
            <a:off x="5907152" y="5817098"/>
            <a:ext cx="828675" cy="828675"/>
          </a:xfrm>
          <a:prstGeom prst="rect">
            <a:avLst/>
          </a:prstGeom>
        </p:spPr>
      </p:pic>
      <p:pic>
        <p:nvPicPr>
          <p:cNvPr id="2" name="Image 1">
            <a:extLst>
              <a:ext uri="{FF2B5EF4-FFF2-40B4-BE49-F238E27FC236}">
                <a16:creationId xmlns:a16="http://schemas.microsoft.com/office/drawing/2014/main" id="{8D0E9169-5B4F-4D7D-AE2D-877B35B9E5AD}"/>
              </a:ext>
            </a:extLst>
          </p:cNvPr>
          <p:cNvPicPr>
            <a:picLocks noChangeAspect="1"/>
          </p:cNvPicPr>
          <p:nvPr/>
        </p:nvPicPr>
        <p:blipFill>
          <a:blip r:embed="rId4"/>
          <a:stretch>
            <a:fillRect/>
          </a:stretch>
        </p:blipFill>
        <p:spPr>
          <a:xfrm>
            <a:off x="0" y="98902"/>
            <a:ext cx="12192000" cy="1158240"/>
          </a:xfrm>
          <a:prstGeom prst="rect">
            <a:avLst/>
          </a:prstGeom>
        </p:spPr>
      </p:pic>
      <p:pic>
        <p:nvPicPr>
          <p:cNvPr id="3" name="Image 2">
            <a:extLst>
              <a:ext uri="{FF2B5EF4-FFF2-40B4-BE49-F238E27FC236}">
                <a16:creationId xmlns:a16="http://schemas.microsoft.com/office/drawing/2014/main" id="{FA470760-70EB-4486-BA0F-C02B0EC68606}"/>
              </a:ext>
            </a:extLst>
          </p:cNvPr>
          <p:cNvPicPr>
            <a:picLocks noChangeAspect="1"/>
          </p:cNvPicPr>
          <p:nvPr/>
        </p:nvPicPr>
        <p:blipFill>
          <a:blip r:embed="rId5"/>
          <a:stretch>
            <a:fillRect/>
          </a:stretch>
        </p:blipFill>
        <p:spPr>
          <a:xfrm>
            <a:off x="53812" y="1256880"/>
            <a:ext cx="12138188" cy="3883489"/>
          </a:xfrm>
          <a:prstGeom prst="rect">
            <a:avLst/>
          </a:prstGeom>
        </p:spPr>
      </p:pic>
    </p:spTree>
    <p:extLst>
      <p:ext uri="{BB962C8B-B14F-4D97-AF65-F5344CB8AC3E}">
        <p14:creationId xmlns:p14="http://schemas.microsoft.com/office/powerpoint/2010/main" val="551617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CD14BA3-8A73-44D2-B704-217A0112F877}"/>
              </a:ext>
            </a:extLst>
          </p:cNvPr>
          <p:cNvSpPr txBox="1">
            <a:spLocks/>
          </p:cNvSpPr>
          <p:nvPr/>
        </p:nvSpPr>
        <p:spPr>
          <a:xfrm>
            <a:off x="1524000" y="4679216"/>
            <a:ext cx="2133785" cy="9100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CA" sz="4800" dirty="0">
                <a:solidFill>
                  <a:srgbClr val="FFFFFF"/>
                </a:solidFill>
                <a:latin typeface="Headline One" panose="00000400000000000000" pitchFamily="2" charset="0"/>
              </a:rPr>
              <a:t>agenda</a:t>
            </a:r>
            <a:endParaRPr kumimoji="0" lang="en-US" sz="4800" b="0" i="0" u="none" strike="noStrike" kern="1200" cap="none" spc="0" normalizeH="0" baseline="0" noProof="0" dirty="0">
              <a:ln>
                <a:noFill/>
              </a:ln>
              <a:solidFill>
                <a:srgbClr val="FFFFFF"/>
              </a:solidFill>
              <a:effectLst/>
              <a:uLnTx/>
              <a:uFillTx/>
              <a:latin typeface="Headline One" panose="00000400000000000000" pitchFamily="2" charset="0"/>
              <a:ea typeface="+mj-ea"/>
              <a:cs typeface="+mj-cs"/>
            </a:endParaRPr>
          </a:p>
        </p:txBody>
      </p:sp>
      <p:pic>
        <p:nvPicPr>
          <p:cNvPr id="4" name="Image 3">
            <a:extLst>
              <a:ext uri="{FF2B5EF4-FFF2-40B4-BE49-F238E27FC236}">
                <a16:creationId xmlns:a16="http://schemas.microsoft.com/office/drawing/2014/main" id="{C9B34411-29B3-4849-A4E2-9C0664FE15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330357A9-2F53-498E-80F9-374D589BC6D6}"/>
              </a:ext>
            </a:extLst>
          </p:cNvPr>
          <p:cNvSpPr/>
          <p:nvPr/>
        </p:nvSpPr>
        <p:spPr>
          <a:xfrm>
            <a:off x="0" y="0"/>
            <a:ext cx="12192000" cy="6857999"/>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Image 5">
            <a:extLst>
              <a:ext uri="{FF2B5EF4-FFF2-40B4-BE49-F238E27FC236}">
                <a16:creationId xmlns:a16="http://schemas.microsoft.com/office/drawing/2014/main" id="{D4A9B9C0-F568-4684-87BD-79166DC4A2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3250" y="140689"/>
            <a:ext cx="1702750" cy="1702750"/>
          </a:xfrm>
          <a:prstGeom prst="rect">
            <a:avLst/>
          </a:prstGeom>
        </p:spPr>
      </p:pic>
      <p:graphicFrame>
        <p:nvGraphicFramePr>
          <p:cNvPr id="9" name="Content Placeholder 3">
            <a:extLst>
              <a:ext uri="{FF2B5EF4-FFF2-40B4-BE49-F238E27FC236}">
                <a16:creationId xmlns:a16="http://schemas.microsoft.com/office/drawing/2014/main" id="{E70EFC72-7BA2-4FB3-884E-D01402DB7AE6}"/>
              </a:ext>
            </a:extLst>
          </p:cNvPr>
          <p:cNvGraphicFramePr>
            <a:graphicFrameLocks/>
          </p:cNvGraphicFramePr>
          <p:nvPr>
            <p:extLst>
              <p:ext uri="{D42A27DB-BD31-4B8C-83A1-F6EECF244321}">
                <p14:modId xmlns:p14="http://schemas.microsoft.com/office/powerpoint/2010/main" val="1195377212"/>
              </p:ext>
            </p:extLst>
          </p:nvPr>
        </p:nvGraphicFramePr>
        <p:xfrm>
          <a:off x="726269" y="1901491"/>
          <a:ext cx="10739461" cy="4685696"/>
        </p:xfrm>
        <a:graphic>
          <a:graphicData uri="http://schemas.openxmlformats.org/drawingml/2006/table">
            <a:tbl>
              <a:tblPr firstRow="1" firstCol="1" bandRow="1">
                <a:tableStyleId>{5C22544A-7EE6-4342-B048-85BDC9FD1C3A}</a:tableStyleId>
              </a:tblPr>
              <a:tblGrid>
                <a:gridCol w="2552055">
                  <a:extLst>
                    <a:ext uri="{9D8B030D-6E8A-4147-A177-3AD203B41FA5}">
                      <a16:colId xmlns:a16="http://schemas.microsoft.com/office/drawing/2014/main" val="3104413056"/>
                    </a:ext>
                  </a:extLst>
                </a:gridCol>
                <a:gridCol w="6265484">
                  <a:extLst>
                    <a:ext uri="{9D8B030D-6E8A-4147-A177-3AD203B41FA5}">
                      <a16:colId xmlns:a16="http://schemas.microsoft.com/office/drawing/2014/main" val="1264552537"/>
                    </a:ext>
                  </a:extLst>
                </a:gridCol>
                <a:gridCol w="1921922">
                  <a:extLst>
                    <a:ext uri="{9D8B030D-6E8A-4147-A177-3AD203B41FA5}">
                      <a16:colId xmlns:a16="http://schemas.microsoft.com/office/drawing/2014/main" val="2709937122"/>
                    </a:ext>
                  </a:extLst>
                </a:gridCol>
              </a:tblGrid>
              <a:tr h="300216">
                <a:tc>
                  <a:txBody>
                    <a:bodyPr/>
                    <a:lstStyle/>
                    <a:p>
                      <a:pPr marL="0" marR="0" algn="l">
                        <a:lnSpc>
                          <a:spcPct val="107000"/>
                        </a:lnSpc>
                        <a:spcBef>
                          <a:spcPts val="0"/>
                        </a:spcBef>
                        <a:spcAft>
                          <a:spcPts val="0"/>
                        </a:spcAft>
                      </a:pPr>
                      <a:r>
                        <a:rPr lang="en-US" sz="2000" dirty="0">
                          <a:solidFill>
                            <a:sysClr val="windowText" lastClr="000000"/>
                          </a:solidFill>
                          <a:effectLst/>
                          <a:latin typeface="Segoe UI Light" panose="020B0502040204020203" pitchFamily="34" charset="0"/>
                          <a:cs typeface="Segoe UI Light" panose="020B0502040204020203" pitchFamily="34" charset="0"/>
                        </a:rPr>
                        <a:t>Item</a:t>
                      </a:r>
                      <a:endParaRPr lang="en-US" sz="2000" dirty="0">
                        <a:solidFill>
                          <a:sysClr val="windowText" lastClr="000000"/>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67359" marR="67359"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algn="l">
                        <a:lnSpc>
                          <a:spcPct val="107000"/>
                        </a:lnSpc>
                        <a:spcBef>
                          <a:spcPts val="0"/>
                        </a:spcBef>
                        <a:spcAft>
                          <a:spcPts val="0"/>
                        </a:spcAft>
                      </a:pPr>
                      <a:r>
                        <a:rPr lang="en-US" sz="2000" dirty="0">
                          <a:solidFill>
                            <a:sysClr val="windowText" lastClr="000000"/>
                          </a:solidFill>
                          <a:effectLst/>
                          <a:latin typeface="Segoe UI Light" panose="020B0502040204020203" pitchFamily="34" charset="0"/>
                          <a:cs typeface="Segoe UI Light" panose="020B0502040204020203" pitchFamily="34" charset="0"/>
                        </a:rPr>
                        <a:t>Activity(s)</a:t>
                      </a:r>
                      <a:endParaRPr lang="en-US" sz="2000" dirty="0">
                        <a:solidFill>
                          <a:sysClr val="windowText" lastClr="000000"/>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67359" marR="67359"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0" marR="0" algn="l">
                        <a:lnSpc>
                          <a:spcPct val="107000"/>
                        </a:lnSpc>
                        <a:spcBef>
                          <a:spcPts val="0"/>
                        </a:spcBef>
                        <a:spcAft>
                          <a:spcPts val="0"/>
                        </a:spcAft>
                      </a:pPr>
                      <a:r>
                        <a:rPr lang="en-US" sz="2000" dirty="0">
                          <a:solidFill>
                            <a:sysClr val="windowText" lastClr="000000"/>
                          </a:solidFill>
                          <a:effectLst/>
                          <a:latin typeface="Segoe UI Light" panose="020B0502040204020203" pitchFamily="34" charset="0"/>
                          <a:cs typeface="Segoe UI Light" panose="020B0502040204020203" pitchFamily="34" charset="0"/>
                        </a:rPr>
                        <a:t>Time</a:t>
                      </a:r>
                      <a:endParaRPr lang="en-US" sz="2000" dirty="0">
                        <a:solidFill>
                          <a:sysClr val="windowText" lastClr="000000"/>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67359" marR="67359" marT="0" marB="0">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35625708"/>
                  </a:ext>
                </a:extLst>
              </a:tr>
              <a:tr h="715142">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Introduction to ACW</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Introduction to ACW</a:t>
                      </a:r>
                    </a:p>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Purpose of this TTT session</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15 minutes</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83725250"/>
                  </a:ext>
                </a:extLst>
              </a:tr>
              <a:tr h="1039208">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Computational Thinking</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Introduction to the concepts of Computational Thinking</a:t>
                      </a:r>
                    </a:p>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Concepts &amp; examples (group participation)</a:t>
                      </a:r>
                    </a:p>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- 2 group activities</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45 minutes</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88117010"/>
                  </a:ext>
                </a:extLst>
              </a:tr>
              <a:tr h="391075">
                <a:tc gridSpan="2">
                  <a:txBody>
                    <a:bodyPr/>
                    <a:lstStyle/>
                    <a:p>
                      <a:pPr marL="0" marR="0" algn="l">
                        <a:lnSpc>
                          <a:spcPct val="107000"/>
                        </a:lnSpc>
                        <a:spcBef>
                          <a:spcPts val="0"/>
                        </a:spcBef>
                        <a:spcAft>
                          <a:spcPts val="0"/>
                        </a:spcAft>
                      </a:pPr>
                      <a:r>
                        <a:rPr lang="en-US" sz="2000" dirty="0">
                          <a:solidFill>
                            <a:sysClr val="windowText" lastClr="000000"/>
                          </a:solidFill>
                          <a:effectLst/>
                          <a:latin typeface="Segoe UI Light" panose="020B0502040204020203" pitchFamily="34" charset="0"/>
                          <a:cs typeface="Segoe UI Light" panose="020B0502040204020203" pitchFamily="34" charset="0"/>
                        </a:rPr>
                        <a:t>Break</a:t>
                      </a:r>
                      <a:endParaRPr lang="en-US" sz="2000" dirty="0">
                        <a:solidFill>
                          <a:sysClr val="windowText" lastClr="000000"/>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hMerge="1">
                  <a:txBody>
                    <a:bodyPr/>
                    <a:lstStyle/>
                    <a:p>
                      <a:pPr marL="0" marR="0" algn="l">
                        <a:lnSpc>
                          <a:spcPct val="107000"/>
                        </a:lnSpc>
                        <a:spcBef>
                          <a:spcPts val="0"/>
                        </a:spcBef>
                        <a:spcAft>
                          <a:spcPts val="0"/>
                        </a:spcAft>
                      </a:pPr>
                      <a:endParaRPr lang="en-US" sz="2000" dirty="0">
                        <a:solidFill>
                          <a:sysClr val="windowText" lastClr="000000"/>
                        </a:solidFill>
                        <a:effectLst/>
                        <a:latin typeface="Segoe UI Light" panose="020B0502040204020203" pitchFamily="34" charset="0"/>
                        <a:ea typeface="Calibri" panose="020F0502020204030204" pitchFamily="34" charset="0"/>
                        <a:cs typeface="Segoe UI Light" panose="020B0502040204020203" pitchFamily="34" charset="0"/>
                      </a:endParaRPr>
                    </a:p>
                  </a:txBody>
                  <a:tcPr marL="67359" marR="67359" marT="0" marB="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marL="0" marR="0" algn="l">
                        <a:lnSpc>
                          <a:spcPct val="107000"/>
                        </a:lnSpc>
                        <a:spcBef>
                          <a:spcPts val="0"/>
                        </a:spcBef>
                        <a:spcAft>
                          <a:spcPts val="0"/>
                        </a:spcAft>
                      </a:pPr>
                      <a:r>
                        <a:rPr lang="en-US" sz="2000" dirty="0">
                          <a:solidFill>
                            <a:sysClr val="windowText" lastClr="000000"/>
                          </a:solidFill>
                          <a:effectLst/>
                          <a:latin typeface="Segoe UI Light" panose="020B0502040204020203" pitchFamily="34" charset="0"/>
                          <a:cs typeface="Segoe UI Light" panose="020B0502040204020203" pitchFamily="34" charset="0"/>
                        </a:rPr>
                        <a:t>10 minutes</a:t>
                      </a:r>
                      <a:endParaRPr lang="en-US" sz="2000" dirty="0">
                        <a:solidFill>
                          <a:sysClr val="windowText" lastClr="000000"/>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32202890"/>
                  </a:ext>
                </a:extLst>
              </a:tr>
              <a:tr h="715142">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Scratch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Scratch basic &amp; advanced exercises</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100 minutes</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641577"/>
                  </a:ext>
                </a:extLst>
              </a:tr>
              <a:tr h="1039208">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Session Wrap-up</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Skimming through additional resources available  </a:t>
                      </a:r>
                    </a:p>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Q&amp;As</a:t>
                      </a:r>
                    </a:p>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 Wrap-up</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000" dirty="0">
                          <a:solidFill>
                            <a:schemeClr val="bg1"/>
                          </a:solidFill>
                          <a:effectLst/>
                          <a:latin typeface="Segoe UI Light" panose="020B0502040204020203" pitchFamily="34" charset="0"/>
                          <a:cs typeface="Segoe UI Light" panose="020B0502040204020203" pitchFamily="34" charset="0"/>
                        </a:rPr>
                        <a:t>10 minutes</a:t>
                      </a: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3559827"/>
                  </a:ext>
                </a:extLst>
              </a:tr>
              <a:tr h="463449">
                <a:tc>
                  <a:txBody>
                    <a:bodyPr/>
                    <a:lstStyle/>
                    <a:p>
                      <a:pPr marL="0" marR="0" algn="l">
                        <a:lnSpc>
                          <a:spcPct val="107000"/>
                        </a:lnSpc>
                        <a:spcBef>
                          <a:spcPts val="0"/>
                        </a:spcBef>
                        <a:spcAft>
                          <a:spcPts val="0"/>
                        </a:spcAft>
                      </a:pPr>
                      <a:endParaRPr lang="en-US" sz="20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r">
                        <a:lnSpc>
                          <a:spcPct val="107000"/>
                        </a:lnSpc>
                        <a:spcBef>
                          <a:spcPts val="0"/>
                        </a:spcBef>
                        <a:spcAft>
                          <a:spcPts val="0"/>
                        </a:spcAft>
                      </a:pPr>
                      <a:r>
                        <a:rPr lang="en-US" sz="24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rPr>
                        <a:t>TOTAL: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l">
                        <a:lnSpc>
                          <a:spcPct val="107000"/>
                        </a:lnSpc>
                        <a:spcBef>
                          <a:spcPts val="0"/>
                        </a:spcBef>
                        <a:spcAft>
                          <a:spcPts val="0"/>
                        </a:spcAft>
                      </a:pPr>
                      <a:r>
                        <a:rPr lang="en-US" sz="2400" dirty="0">
                          <a:solidFill>
                            <a:schemeClr val="bg1"/>
                          </a:solidFill>
                          <a:effectLst/>
                          <a:latin typeface="Segoe UI Light" panose="020B0502040204020203" pitchFamily="34" charset="0"/>
                          <a:ea typeface="Calibri" panose="020F0502020204030204" pitchFamily="34" charset="0"/>
                          <a:cs typeface="Segoe UI Light" panose="020B0502040204020203" pitchFamily="34" charset="0"/>
                        </a:rPr>
                        <a:t>3h00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240222"/>
                  </a:ext>
                </a:extLst>
              </a:tr>
            </a:tbl>
          </a:graphicData>
        </a:graphic>
      </p:graphicFrame>
      <p:pic>
        <p:nvPicPr>
          <p:cNvPr id="3" name="Image 2">
            <a:extLst>
              <a:ext uri="{FF2B5EF4-FFF2-40B4-BE49-F238E27FC236}">
                <a16:creationId xmlns:a16="http://schemas.microsoft.com/office/drawing/2014/main" id="{D252BB9B-0F55-4E61-814D-A9F65862866E}"/>
              </a:ext>
            </a:extLst>
          </p:cNvPr>
          <p:cNvPicPr>
            <a:picLocks noChangeAspect="1"/>
          </p:cNvPicPr>
          <p:nvPr/>
        </p:nvPicPr>
        <p:blipFill>
          <a:blip r:embed="rId4"/>
          <a:stretch>
            <a:fillRect/>
          </a:stretch>
        </p:blipFill>
        <p:spPr>
          <a:xfrm>
            <a:off x="5864890" y="348880"/>
            <a:ext cx="2194750" cy="1286367"/>
          </a:xfrm>
          <a:prstGeom prst="rect">
            <a:avLst/>
          </a:prstGeom>
        </p:spPr>
      </p:pic>
    </p:spTree>
    <p:extLst>
      <p:ext uri="{BB962C8B-B14F-4D97-AF65-F5344CB8AC3E}">
        <p14:creationId xmlns:p14="http://schemas.microsoft.com/office/powerpoint/2010/main" val="251917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p:cNvSpPr txBox="1">
            <a:spLocks/>
          </p:cNvSpPr>
          <p:nvPr/>
        </p:nvSpPr>
        <p:spPr bwMode="gray">
          <a:xfrm>
            <a:off x="546771" y="1620707"/>
            <a:ext cx="3601023" cy="916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sz="4500" dirty="0">
                <a:solidFill>
                  <a:srgbClr val="33B830"/>
                </a:solidFill>
                <a:latin typeface="Headline One HPLHS"/>
                <a:cs typeface="Headline One HPLHS"/>
              </a:rPr>
              <a:t>Algorithm design</a:t>
            </a:r>
          </a:p>
        </p:txBody>
      </p:sp>
      <p:sp>
        <p:nvSpPr>
          <p:cNvPr id="17" name="Rectangle 16">
            <a:extLst>
              <a:ext uri="{FF2B5EF4-FFF2-40B4-BE49-F238E27FC236}">
                <a16:creationId xmlns:a16="http://schemas.microsoft.com/office/drawing/2014/main" id="{35B90709-87E4-45A3-BBC7-058197462400}"/>
              </a:ext>
            </a:extLst>
          </p:cNvPr>
          <p:cNvSpPr/>
          <p:nvPr/>
        </p:nvSpPr>
        <p:spPr>
          <a:xfrm>
            <a:off x="4949137" y="1367069"/>
            <a:ext cx="7029383" cy="1692771"/>
          </a:xfrm>
          <a:prstGeom prst="rect">
            <a:avLst/>
          </a:prstGeom>
        </p:spPr>
        <p:txBody>
          <a:bodyPr wrap="square">
            <a:spAutoFit/>
          </a:bodyPr>
          <a:lstStyle/>
          <a:p>
            <a:r>
              <a:rPr lang="en-US" sz="2800" dirty="0">
                <a:solidFill>
                  <a:srgbClr val="33B830"/>
                </a:solidFill>
                <a:latin typeface="Segoe UI Light" panose="020B0502040204020203" pitchFamily="34" charset="0"/>
                <a:cs typeface="Segoe UI Light" panose="020B0502040204020203" pitchFamily="34" charset="0"/>
              </a:rPr>
              <a:t>Create a set of step-by-step instructions</a:t>
            </a:r>
            <a:br>
              <a:rPr lang="en-US" sz="2800" dirty="0">
                <a:solidFill>
                  <a:srgbClr val="33B830"/>
                </a:solidFill>
                <a:latin typeface="Segoe UI Light" panose="020B0502040204020203" pitchFamily="34" charset="0"/>
                <a:cs typeface="Segoe UI Light" panose="020B0502040204020203" pitchFamily="34" charset="0"/>
              </a:rPr>
            </a:br>
            <a:r>
              <a:rPr lang="en-US" sz="2800" dirty="0">
                <a:solidFill>
                  <a:srgbClr val="33B830"/>
                </a:solidFill>
                <a:latin typeface="Segoe UI Light" panose="020B0502040204020203" pitchFamily="34" charset="0"/>
                <a:cs typeface="Segoe UI Light" panose="020B0502040204020203" pitchFamily="34" charset="0"/>
              </a:rPr>
              <a:t>to complete a task. </a:t>
            </a:r>
          </a:p>
          <a:p>
            <a:pPr algn="just"/>
            <a:r>
              <a:rPr lang="en-US" sz="2400" dirty="0">
                <a:solidFill>
                  <a:srgbClr val="5E5252"/>
                </a:solidFill>
                <a:latin typeface="Segoe UI Light"/>
                <a:cs typeface="Segoe UI Light"/>
              </a:rPr>
              <a:t>It involves developing a solution to a problem by creating sequential rules to follow in order to solve it.</a:t>
            </a:r>
          </a:p>
        </p:txBody>
      </p:sp>
      <p:sp>
        <p:nvSpPr>
          <p:cNvPr id="7" name="Rectangle 6">
            <a:extLst>
              <a:ext uri="{FF2B5EF4-FFF2-40B4-BE49-F238E27FC236}">
                <a16:creationId xmlns:a16="http://schemas.microsoft.com/office/drawing/2014/main" id="{261A1FBA-AB4E-462D-8023-BCD3505EAEA9}"/>
              </a:ext>
            </a:extLst>
          </p:cNvPr>
          <p:cNvSpPr/>
          <p:nvPr/>
        </p:nvSpPr>
        <p:spPr>
          <a:xfrm>
            <a:off x="4571097" y="3951618"/>
            <a:ext cx="7620903" cy="2187623"/>
          </a:xfrm>
          <a:prstGeom prst="rect">
            <a:avLst/>
          </a:prstGeom>
          <a:solidFill>
            <a:srgbClr val="5E52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5B90709-87E4-45A3-BBC7-058197462400}"/>
              </a:ext>
            </a:extLst>
          </p:cNvPr>
          <p:cNvSpPr/>
          <p:nvPr/>
        </p:nvSpPr>
        <p:spPr>
          <a:xfrm>
            <a:off x="4949137" y="4163667"/>
            <a:ext cx="7026869" cy="1692771"/>
          </a:xfrm>
          <a:prstGeom prst="rect">
            <a:avLst/>
          </a:prstGeom>
        </p:spPr>
        <p:txBody>
          <a:bodyPr wrap="square">
            <a:spAutoFit/>
          </a:bodyPr>
          <a:lstStyle/>
          <a:p>
            <a:pPr algn="just"/>
            <a:endParaRPr lang="en-US" sz="3200" dirty="0">
              <a:solidFill>
                <a:schemeClr val="bg1"/>
              </a:solidFill>
              <a:latin typeface="Headline One HPLHS"/>
              <a:cs typeface="Headline One HPLHS"/>
            </a:endParaRPr>
          </a:p>
          <a:p>
            <a:pPr algn="just"/>
            <a:r>
              <a:rPr lang="en-US" sz="2400" dirty="0">
                <a:solidFill>
                  <a:schemeClr val="bg1"/>
                </a:solidFill>
                <a:latin typeface="Segoe UI Light"/>
                <a:cs typeface="Segoe UI Light"/>
              </a:rPr>
              <a:t>Someone stops you and asks for directions to the nearest store. You need to give them clear, step-by-step instructions to the quickest route. </a:t>
            </a:r>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571097" cy="6858000"/>
          </a:xfrm>
          <a:prstGeom prst="rect">
            <a:avLst/>
          </a:prstGeom>
        </p:spPr>
      </p:pic>
      <p:pic>
        <p:nvPicPr>
          <p:cNvPr id="10" name="Image 9">
            <a:extLst>
              <a:ext uri="{FF2B5EF4-FFF2-40B4-BE49-F238E27FC236}">
                <a16:creationId xmlns:a16="http://schemas.microsoft.com/office/drawing/2014/main" id="{CD6253F3-FF5A-45C6-904F-27F119691D0F}"/>
              </a:ext>
            </a:extLst>
          </p:cNvPr>
          <p:cNvPicPr>
            <a:picLocks noChangeAspect="1"/>
          </p:cNvPicPr>
          <p:nvPr/>
        </p:nvPicPr>
        <p:blipFill>
          <a:blip r:embed="rId3"/>
          <a:stretch>
            <a:fillRect/>
          </a:stretch>
        </p:blipFill>
        <p:spPr>
          <a:xfrm>
            <a:off x="215994" y="5856438"/>
            <a:ext cx="828675" cy="828675"/>
          </a:xfrm>
          <a:prstGeom prst="rect">
            <a:avLst/>
          </a:prstGeom>
        </p:spPr>
      </p:pic>
      <p:pic>
        <p:nvPicPr>
          <p:cNvPr id="9" name="Image 8">
            <a:extLst>
              <a:ext uri="{FF2B5EF4-FFF2-40B4-BE49-F238E27FC236}">
                <a16:creationId xmlns:a16="http://schemas.microsoft.com/office/drawing/2014/main" id="{123AD6FC-1ECB-48DC-B9F3-911DE9E453C4}"/>
              </a:ext>
            </a:extLst>
          </p:cNvPr>
          <p:cNvPicPr>
            <a:picLocks noChangeAspect="1"/>
          </p:cNvPicPr>
          <p:nvPr/>
        </p:nvPicPr>
        <p:blipFill>
          <a:blip r:embed="rId4"/>
          <a:stretch>
            <a:fillRect/>
          </a:stretch>
        </p:blipFill>
        <p:spPr>
          <a:xfrm>
            <a:off x="4792470" y="3951618"/>
            <a:ext cx="2298391" cy="859611"/>
          </a:xfrm>
          <a:prstGeom prst="rect">
            <a:avLst/>
          </a:prstGeom>
        </p:spPr>
      </p:pic>
      <p:pic>
        <p:nvPicPr>
          <p:cNvPr id="2" name="Image 1">
            <a:extLst>
              <a:ext uri="{FF2B5EF4-FFF2-40B4-BE49-F238E27FC236}">
                <a16:creationId xmlns:a16="http://schemas.microsoft.com/office/drawing/2014/main" id="{B9BD539B-1A85-4C60-9772-341FE5F5BFAE}"/>
              </a:ext>
            </a:extLst>
          </p:cNvPr>
          <p:cNvPicPr>
            <a:picLocks noChangeAspect="1"/>
          </p:cNvPicPr>
          <p:nvPr/>
        </p:nvPicPr>
        <p:blipFill>
          <a:blip r:embed="rId5"/>
          <a:stretch>
            <a:fillRect/>
          </a:stretch>
        </p:blipFill>
        <p:spPr>
          <a:xfrm>
            <a:off x="4668190" y="201719"/>
            <a:ext cx="5584420" cy="1182727"/>
          </a:xfrm>
          <a:prstGeom prst="rect">
            <a:avLst/>
          </a:prstGeom>
        </p:spPr>
      </p:pic>
    </p:spTree>
    <p:extLst>
      <p:ext uri="{BB962C8B-B14F-4D97-AF65-F5344CB8AC3E}">
        <p14:creationId xmlns:p14="http://schemas.microsoft.com/office/powerpoint/2010/main" val="239232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bwMode="gray">
          <a:xfrm>
            <a:off x="858606" y="3427022"/>
            <a:ext cx="4006002" cy="141797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 sz="4500" dirty="0">
                <a:solidFill>
                  <a:schemeClr val="bg1"/>
                </a:solidFill>
                <a:latin typeface="Headline One HPLHS"/>
                <a:cs typeface="Headline One HPLHS"/>
              </a:rPr>
              <a:t>Group </a:t>
            </a:r>
            <a:r>
              <a:rPr lang="en-US" sz="4500" dirty="0">
                <a:solidFill>
                  <a:schemeClr val="bg1"/>
                </a:solidFill>
                <a:latin typeface="Headline One HPLHS"/>
                <a:cs typeface="Headline One HPLHS"/>
              </a:rPr>
              <a:t>A</a:t>
            </a:r>
            <a:r>
              <a:rPr lang="en" sz="4500" dirty="0">
                <a:solidFill>
                  <a:schemeClr val="bg1"/>
                </a:solidFill>
                <a:latin typeface="Headline One HPLHS"/>
                <a:cs typeface="Headline One HPLHS"/>
              </a:rPr>
              <a:t>ctivity   </a:t>
            </a:r>
          </a:p>
          <a:p>
            <a:pPr>
              <a:spcBef>
                <a:spcPts val="600"/>
              </a:spcBef>
            </a:pPr>
            <a:r>
              <a:rPr lang="fr-FR" sz="3300" dirty="0" err="1">
                <a:solidFill>
                  <a:schemeClr val="bg1"/>
                </a:solidFill>
                <a:latin typeface="Headline One HPLHS"/>
                <a:cs typeface="Headline One HPLHS"/>
              </a:rPr>
              <a:t>Step</a:t>
            </a:r>
            <a:r>
              <a:rPr lang="fr-FR" sz="3300" dirty="0">
                <a:solidFill>
                  <a:schemeClr val="bg1"/>
                </a:solidFill>
                <a:latin typeface="Headline One HPLHS"/>
                <a:cs typeface="Headline One HPLHS"/>
              </a:rPr>
              <a:t>-by-</a:t>
            </a:r>
            <a:r>
              <a:rPr lang="fr-FR" sz="3300" dirty="0" err="1">
                <a:solidFill>
                  <a:schemeClr val="bg1"/>
                </a:solidFill>
                <a:latin typeface="Headline One HPLHS"/>
                <a:cs typeface="Headline One HPLHS"/>
              </a:rPr>
              <a:t>step</a:t>
            </a:r>
            <a:r>
              <a:rPr lang="fr-FR" sz="3300" dirty="0">
                <a:solidFill>
                  <a:schemeClr val="bg1"/>
                </a:solidFill>
                <a:latin typeface="Headline One HPLHS"/>
                <a:cs typeface="Headline One HPLHS"/>
              </a:rPr>
              <a:t> instructions</a:t>
            </a:r>
            <a:endParaRPr lang="en" sz="3300" dirty="0">
              <a:solidFill>
                <a:schemeClr val="bg1"/>
              </a:solidFill>
              <a:latin typeface="Headline One HPLHS"/>
              <a:cs typeface="Headline One HPLHS"/>
            </a:endParaRPr>
          </a:p>
        </p:txBody>
      </p:sp>
      <p:pic>
        <p:nvPicPr>
          <p:cNvPr id="11" name="Image 10">
            <a:extLst>
              <a:ext uri="{FF2B5EF4-FFF2-40B4-BE49-F238E27FC236}">
                <a16:creationId xmlns:a16="http://schemas.microsoft.com/office/drawing/2014/main" id="{41670CE1-3770-4EE8-8671-C130A26A87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955"/>
            <a:ext cx="12192000" cy="6861955"/>
          </a:xfrm>
          <a:prstGeom prst="rect">
            <a:avLst/>
          </a:prstGeom>
        </p:spPr>
      </p:pic>
      <p:pic>
        <p:nvPicPr>
          <p:cNvPr id="4" name="Image 3">
            <a:extLst>
              <a:ext uri="{FF2B5EF4-FFF2-40B4-BE49-F238E27FC236}">
                <a16:creationId xmlns:a16="http://schemas.microsoft.com/office/drawing/2014/main" id="{860668BD-45C7-4056-872C-353D833B3F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5313" y="213584"/>
            <a:ext cx="1702750" cy="1702750"/>
          </a:xfrm>
          <a:prstGeom prst="rect">
            <a:avLst/>
          </a:prstGeom>
        </p:spPr>
      </p:pic>
      <p:pic>
        <p:nvPicPr>
          <p:cNvPr id="5" name="Image 4">
            <a:extLst>
              <a:ext uri="{FF2B5EF4-FFF2-40B4-BE49-F238E27FC236}">
                <a16:creationId xmlns:a16="http://schemas.microsoft.com/office/drawing/2014/main" id="{F21BFC93-783B-43E4-A0EA-2AD56EC5B580}"/>
              </a:ext>
            </a:extLst>
          </p:cNvPr>
          <p:cNvPicPr>
            <a:picLocks noChangeAspect="1"/>
          </p:cNvPicPr>
          <p:nvPr/>
        </p:nvPicPr>
        <p:blipFill>
          <a:blip r:embed="rId5"/>
          <a:stretch>
            <a:fillRect/>
          </a:stretch>
        </p:blipFill>
        <p:spPr>
          <a:xfrm>
            <a:off x="10283658" y="5790662"/>
            <a:ext cx="1613001" cy="822960"/>
          </a:xfrm>
          <a:prstGeom prst="rect">
            <a:avLst/>
          </a:prstGeom>
        </p:spPr>
      </p:pic>
      <p:sp>
        <p:nvSpPr>
          <p:cNvPr id="6" name="Subtitle 2">
            <a:extLst>
              <a:ext uri="{FF2B5EF4-FFF2-40B4-BE49-F238E27FC236}">
                <a16:creationId xmlns:a16="http://schemas.microsoft.com/office/drawing/2014/main" id="{9C2BC234-67D9-444C-BCEA-55521B95A684}"/>
              </a:ext>
            </a:extLst>
          </p:cNvPr>
          <p:cNvSpPr txBox="1">
            <a:spLocks/>
          </p:cNvSpPr>
          <p:nvPr/>
        </p:nvSpPr>
        <p:spPr>
          <a:xfrm>
            <a:off x="8881386" y="6027762"/>
            <a:ext cx="2101913" cy="2783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600"/>
              </a:spcBef>
              <a:spcAft>
                <a:spcPts val="600"/>
              </a:spcAft>
            </a:pPr>
            <a:r>
              <a:rPr lang="en-ZA" sz="1300" dirty="0">
                <a:solidFill>
                  <a:schemeClr val="bg1"/>
                </a:solidFill>
                <a:latin typeface="Segoe UI Light" panose="020B0502040204020203" pitchFamily="34" charset="0"/>
                <a:cs typeface="Segoe UI Light" panose="020B0502040204020203" pitchFamily="34" charset="0"/>
              </a:rPr>
              <a:t>AN INITIATIVE BY</a:t>
            </a:r>
          </a:p>
        </p:txBody>
      </p:sp>
      <p:pic>
        <p:nvPicPr>
          <p:cNvPr id="12" name="Image 11">
            <a:extLst>
              <a:ext uri="{FF2B5EF4-FFF2-40B4-BE49-F238E27FC236}">
                <a16:creationId xmlns:a16="http://schemas.microsoft.com/office/drawing/2014/main" id="{F678C033-1E55-4D3B-81BD-756A5EF98018}"/>
              </a:ext>
            </a:extLst>
          </p:cNvPr>
          <p:cNvPicPr>
            <a:picLocks noChangeAspect="1"/>
          </p:cNvPicPr>
          <p:nvPr/>
        </p:nvPicPr>
        <p:blipFill>
          <a:blip r:embed="rId6"/>
          <a:stretch>
            <a:fillRect/>
          </a:stretch>
        </p:blipFill>
        <p:spPr>
          <a:xfrm>
            <a:off x="474312" y="3137599"/>
            <a:ext cx="4255377" cy="1597290"/>
          </a:xfrm>
          <a:prstGeom prst="rect">
            <a:avLst/>
          </a:prstGeom>
        </p:spPr>
      </p:pic>
    </p:spTree>
    <p:extLst>
      <p:ext uri="{BB962C8B-B14F-4D97-AF65-F5344CB8AC3E}">
        <p14:creationId xmlns:p14="http://schemas.microsoft.com/office/powerpoint/2010/main" val="1505216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5">
            <a:extLst>
              <a:ext uri="{FF2B5EF4-FFF2-40B4-BE49-F238E27FC236}">
                <a16:creationId xmlns:a16="http://schemas.microsoft.com/office/drawing/2014/main" id="{6207B1F8-BA20-4756-930E-54971387E299}"/>
              </a:ext>
            </a:extLst>
          </p:cNvPr>
          <p:cNvSpPr txBox="1">
            <a:spLocks/>
          </p:cNvSpPr>
          <p:nvPr/>
        </p:nvSpPr>
        <p:spPr bwMode="gray">
          <a:xfrm>
            <a:off x="5194153" y="138411"/>
            <a:ext cx="2884618" cy="660969"/>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fr-CA" sz="4500" dirty="0">
                <a:solidFill>
                  <a:schemeClr val="bg1"/>
                </a:solidFill>
                <a:latin typeface="Headline One HPLHS"/>
                <a:cs typeface="Headline One HPLHS"/>
              </a:rPr>
              <a:t>Digital </a:t>
            </a:r>
            <a:r>
              <a:rPr lang="fr-CA" sz="4500" dirty="0" err="1">
                <a:solidFill>
                  <a:schemeClr val="bg1"/>
                </a:solidFill>
                <a:latin typeface="Headline One HPLHS"/>
                <a:cs typeface="Headline One HPLHS"/>
              </a:rPr>
              <a:t>skills</a:t>
            </a:r>
            <a:r>
              <a:rPr lang="fr-CA" sz="4500" dirty="0">
                <a:solidFill>
                  <a:schemeClr val="bg1"/>
                </a:solidFill>
                <a:latin typeface="Headline One HPLHS"/>
                <a:cs typeface="Headline One HPLHS"/>
              </a:rPr>
              <a:t>...</a:t>
            </a:r>
            <a:endParaRPr lang="en" sz="4500" dirty="0">
              <a:solidFill>
                <a:schemeClr val="bg1"/>
              </a:solidFill>
              <a:latin typeface="Headline One HPLHS"/>
              <a:cs typeface="Headline One HPLHS"/>
            </a:endParaRPr>
          </a:p>
        </p:txBody>
      </p:sp>
      <p:sp>
        <p:nvSpPr>
          <p:cNvPr id="26" name="Ellipse 25"/>
          <p:cNvSpPr/>
          <p:nvPr/>
        </p:nvSpPr>
        <p:spPr>
          <a:xfrm>
            <a:off x="5022682" y="117942"/>
            <a:ext cx="1920240" cy="1920240"/>
          </a:xfrm>
          <a:prstGeom prst="ellipse">
            <a:avLst/>
          </a:prstGeom>
          <a:solidFill>
            <a:srgbClr val="0083C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en" sz="2200" kern="0" dirty="0">
                <a:solidFill>
                  <a:schemeClr val="bg1"/>
                </a:solidFill>
                <a:latin typeface="Headline One" panose="00000400000000000000" pitchFamily="2" charset="0"/>
                <a:ea typeface="Arial Unicode MS" pitchFamily="34" charset="-128"/>
                <a:cs typeface="Segoe UI Light" panose="020B0502040204020203" pitchFamily="34" charset="0"/>
              </a:rPr>
              <a:t>Build confidence</a:t>
            </a:r>
          </a:p>
        </p:txBody>
      </p:sp>
      <p:sp>
        <p:nvSpPr>
          <p:cNvPr id="27" name="Ellipse 26"/>
          <p:cNvSpPr/>
          <p:nvPr/>
        </p:nvSpPr>
        <p:spPr>
          <a:xfrm>
            <a:off x="4976962" y="1077123"/>
            <a:ext cx="2011680" cy="2011680"/>
          </a:xfrm>
          <a:prstGeom prst="ellipse">
            <a:avLst/>
          </a:prstGeom>
          <a:solidFill>
            <a:srgbClr val="EE6E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en" sz="2200" kern="0" dirty="0">
                <a:solidFill>
                  <a:schemeClr val="bg1"/>
                </a:solidFill>
                <a:latin typeface="Headline One" panose="00000400000000000000" pitchFamily="2" charset="0"/>
                <a:ea typeface="Arial Unicode MS" pitchFamily="34" charset="-128"/>
                <a:cs typeface="Segoe UI Light" panose="020B0502040204020203" pitchFamily="34" charset="0"/>
              </a:rPr>
              <a:t>Future opportunities</a:t>
            </a:r>
          </a:p>
        </p:txBody>
      </p:sp>
      <p:sp>
        <p:nvSpPr>
          <p:cNvPr id="28" name="Ellipse 27"/>
          <p:cNvSpPr/>
          <p:nvPr/>
        </p:nvSpPr>
        <p:spPr>
          <a:xfrm>
            <a:off x="5022682" y="2221894"/>
            <a:ext cx="1920240" cy="1920240"/>
          </a:xfrm>
          <a:prstGeom prst="ellipse">
            <a:avLst/>
          </a:prstGeom>
          <a:solidFill>
            <a:srgbClr val="CC009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fr-FR" sz="2200" kern="0" dirty="0">
                <a:solidFill>
                  <a:schemeClr val="bg1"/>
                </a:solidFill>
                <a:latin typeface="Headline One" panose="00000400000000000000" pitchFamily="2" charset="0"/>
                <a:ea typeface="Arial Unicode MS" pitchFamily="34" charset="-128"/>
                <a:cs typeface="Segoe UI Light" panose="020B0502040204020203" pitchFamily="34" charset="0"/>
              </a:rPr>
              <a:t>Fun &amp; Interactive</a:t>
            </a:r>
            <a:endParaRPr lang="en" sz="2200" kern="0" dirty="0">
              <a:solidFill>
                <a:schemeClr val="bg1"/>
              </a:solidFill>
              <a:latin typeface="Headline One" panose="00000400000000000000" pitchFamily="2" charset="0"/>
              <a:ea typeface="Arial Unicode MS" pitchFamily="34" charset="-128"/>
              <a:cs typeface="Segoe UI Light" panose="020B0502040204020203" pitchFamily="34" charset="0"/>
            </a:endParaRPr>
          </a:p>
        </p:txBody>
      </p:sp>
      <p:sp>
        <p:nvSpPr>
          <p:cNvPr id="29" name="Ellipse 28"/>
          <p:cNvSpPr/>
          <p:nvPr/>
        </p:nvSpPr>
        <p:spPr>
          <a:xfrm>
            <a:off x="4885522" y="3644315"/>
            <a:ext cx="2194560" cy="2194560"/>
          </a:xfrm>
          <a:prstGeom prst="ellipse">
            <a:avLst/>
          </a:prstGeom>
          <a:solidFill>
            <a:srgbClr val="5E525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en" sz="2200" kern="0" dirty="0">
                <a:solidFill>
                  <a:schemeClr val="bg1"/>
                </a:solidFill>
                <a:latin typeface="Headline One" panose="00000400000000000000" pitchFamily="2" charset="0"/>
                <a:ea typeface="Arial Unicode MS" pitchFamily="34" charset="-128"/>
                <a:cs typeface="Segoe UI Light" panose="020B0502040204020203" pitchFamily="34" charset="0"/>
              </a:rPr>
              <a:t>Competitive advantage</a:t>
            </a:r>
          </a:p>
        </p:txBody>
      </p:sp>
      <p:sp>
        <p:nvSpPr>
          <p:cNvPr id="30" name="Ellipse 29"/>
          <p:cNvSpPr/>
          <p:nvPr/>
        </p:nvSpPr>
        <p:spPr>
          <a:xfrm>
            <a:off x="4839802" y="4271084"/>
            <a:ext cx="2286000" cy="2286000"/>
          </a:xfrm>
          <a:prstGeom prst="ellipse">
            <a:avLst/>
          </a:prstGeom>
          <a:solidFill>
            <a:srgbClr val="33B83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en" sz="2200" kern="0" dirty="0">
                <a:solidFill>
                  <a:schemeClr val="bg1"/>
                </a:solidFill>
                <a:latin typeface="Headline One" panose="00000400000000000000" pitchFamily="2" charset="0"/>
                <a:ea typeface="Arial Unicode MS" pitchFamily="34" charset="-128"/>
                <a:cs typeface="Segoe UI Light" panose="020B0502040204020203" pitchFamily="34" charset="0"/>
              </a:rPr>
              <a:t>Develop computatio</a:t>
            </a:r>
            <a:r>
              <a:rPr lang="fr-FR" sz="2200" kern="0" dirty="0">
                <a:solidFill>
                  <a:schemeClr val="bg1"/>
                </a:solidFill>
                <a:latin typeface="Headline One" panose="00000400000000000000" pitchFamily="2" charset="0"/>
                <a:ea typeface="Arial Unicode MS" pitchFamily="34" charset="-128"/>
                <a:cs typeface="Segoe UI Light" panose="020B0502040204020203" pitchFamily="34" charset="0"/>
              </a:rPr>
              <a:t>n</a:t>
            </a:r>
            <a:r>
              <a:rPr lang="en" sz="2200" kern="0" dirty="0">
                <a:solidFill>
                  <a:schemeClr val="bg1"/>
                </a:solidFill>
                <a:latin typeface="Headline One" panose="00000400000000000000" pitchFamily="2" charset="0"/>
                <a:ea typeface="Arial Unicode MS" pitchFamily="34" charset="-128"/>
                <a:cs typeface="Segoe UI Light" panose="020B0502040204020203" pitchFamily="34" charset="0"/>
              </a:rPr>
              <a:t>al thinking </a:t>
            </a:r>
          </a:p>
        </p:txBody>
      </p:sp>
      <p:pic>
        <p:nvPicPr>
          <p:cNvPr id="33" name="Picture 3">
            <a:extLst>
              <a:ext uri="{FF2B5EF4-FFF2-40B4-BE49-F238E27FC236}">
                <a16:creationId xmlns:a16="http://schemas.microsoft.com/office/drawing/2014/main" id="{B4146019-CE29-47EC-9138-F41AFB8DB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1790" y="-1251"/>
            <a:ext cx="3853436" cy="6858000"/>
          </a:xfrm>
          <a:prstGeom prst="rect">
            <a:avLst/>
          </a:prstGeom>
        </p:spPr>
      </p:pic>
      <p:sp>
        <p:nvSpPr>
          <p:cNvPr id="18" name="ZoneTexte 17"/>
          <p:cNvSpPr txBox="1"/>
          <p:nvPr/>
        </p:nvSpPr>
        <p:spPr>
          <a:xfrm>
            <a:off x="1" y="778067"/>
            <a:ext cx="2301972" cy="646331"/>
          </a:xfrm>
          <a:prstGeom prst="rect">
            <a:avLst/>
          </a:prstGeom>
          <a:noFill/>
        </p:spPr>
        <p:txBody>
          <a:bodyPr wrap="square" rtlCol="0">
            <a:spAutoFit/>
          </a:bodyPr>
          <a:lstStyle/>
          <a:p>
            <a:pPr algn="r"/>
            <a:r>
              <a:rPr lang="en" kern="0" dirty="0">
                <a:solidFill>
                  <a:srgbClr val="5E5252"/>
                </a:solidFill>
                <a:latin typeface="Segoe UI Light"/>
                <a:ea typeface="Arial Unicode MS" pitchFamily="34" charset="-128"/>
                <a:cs typeface="Segoe UI Light"/>
              </a:rPr>
              <a:t>Foster</a:t>
            </a:r>
            <a:r>
              <a:rPr lang="en-US" kern="0" dirty="0" err="1">
                <a:solidFill>
                  <a:srgbClr val="5E5252"/>
                </a:solidFill>
                <a:latin typeface="Segoe UI Light"/>
                <a:ea typeface="Arial Unicode MS" pitchFamily="34" charset="-128"/>
                <a:cs typeface="Segoe UI Light"/>
              </a:rPr>
              <a:t>ing</a:t>
            </a:r>
            <a:r>
              <a:rPr lang="en" kern="0" dirty="0">
                <a:solidFill>
                  <a:srgbClr val="5E5252"/>
                </a:solidFill>
                <a:latin typeface="Segoe UI Light"/>
                <a:ea typeface="Arial Unicode MS" pitchFamily="34" charset="-128"/>
                <a:cs typeface="Segoe UI Light"/>
              </a:rPr>
              <a:t> creativity &amp; </a:t>
            </a:r>
            <a:endParaRPr lang="fr-FR" kern="0" dirty="0">
              <a:solidFill>
                <a:srgbClr val="5E5252"/>
              </a:solidFill>
              <a:latin typeface="Segoe UI Light"/>
              <a:ea typeface="Arial Unicode MS" pitchFamily="34" charset="-128"/>
              <a:cs typeface="Segoe UI Light"/>
            </a:endParaRPr>
          </a:p>
          <a:p>
            <a:pPr algn="r"/>
            <a:r>
              <a:rPr lang="en" kern="0" dirty="0">
                <a:solidFill>
                  <a:srgbClr val="5E5252"/>
                </a:solidFill>
                <a:latin typeface="Segoe UI Light"/>
                <a:ea typeface="Arial Unicode MS" pitchFamily="34" charset="-128"/>
                <a:cs typeface="Segoe UI Light"/>
              </a:rPr>
              <a:t>communications</a:t>
            </a:r>
          </a:p>
        </p:txBody>
      </p:sp>
      <p:sp>
        <p:nvSpPr>
          <p:cNvPr id="19" name="ZoneTexte 18"/>
          <p:cNvSpPr txBox="1"/>
          <p:nvPr/>
        </p:nvSpPr>
        <p:spPr>
          <a:xfrm>
            <a:off x="-14964" y="4940110"/>
            <a:ext cx="2310531" cy="1200329"/>
          </a:xfrm>
          <a:prstGeom prst="rect">
            <a:avLst/>
          </a:prstGeom>
          <a:noFill/>
        </p:spPr>
        <p:txBody>
          <a:bodyPr wrap="square" rtlCol="0">
            <a:spAutoFit/>
          </a:bodyPr>
          <a:lstStyle/>
          <a:p>
            <a:pPr algn="r"/>
            <a:r>
              <a:rPr lang="en" kern="0" dirty="0">
                <a:solidFill>
                  <a:srgbClr val="5E5252"/>
                </a:solidFill>
                <a:latin typeface="Segoe UI Light"/>
                <a:ea typeface="Arial Unicode MS" pitchFamily="34" charset="-128"/>
                <a:cs typeface="Segoe UI Light"/>
              </a:rPr>
              <a:t>Build</a:t>
            </a:r>
            <a:r>
              <a:rPr lang="en-US" kern="0" dirty="0" err="1">
                <a:solidFill>
                  <a:srgbClr val="5E5252"/>
                </a:solidFill>
                <a:latin typeface="Segoe UI Light"/>
                <a:ea typeface="Arial Unicode MS" pitchFamily="34" charset="-128"/>
                <a:cs typeface="Segoe UI Light"/>
              </a:rPr>
              <a:t>ing</a:t>
            </a:r>
            <a:r>
              <a:rPr lang="en" kern="0" dirty="0">
                <a:solidFill>
                  <a:srgbClr val="5E5252"/>
                </a:solidFill>
                <a:latin typeface="Segoe UI Light"/>
                <a:ea typeface="Arial Unicode MS" pitchFamily="34" charset="-128"/>
                <a:cs typeface="Segoe UI Light"/>
              </a:rPr>
              <a:t> analytical skills, problem solving and logical thinking</a:t>
            </a:r>
          </a:p>
          <a:p>
            <a:pPr algn="r"/>
            <a:endParaRPr lang="en" dirty="0">
              <a:solidFill>
                <a:srgbClr val="5E5252"/>
              </a:solidFill>
            </a:endParaRPr>
          </a:p>
        </p:txBody>
      </p:sp>
      <p:sp>
        <p:nvSpPr>
          <p:cNvPr id="21" name="ZoneTexte 20"/>
          <p:cNvSpPr txBox="1"/>
          <p:nvPr/>
        </p:nvSpPr>
        <p:spPr>
          <a:xfrm>
            <a:off x="9669871" y="1674954"/>
            <a:ext cx="2286000" cy="923330"/>
          </a:xfrm>
          <a:prstGeom prst="rect">
            <a:avLst/>
          </a:prstGeom>
          <a:noFill/>
        </p:spPr>
        <p:txBody>
          <a:bodyPr wrap="square" rtlCol="0">
            <a:spAutoFit/>
          </a:bodyPr>
          <a:lstStyle/>
          <a:p>
            <a:r>
              <a:rPr lang="en" kern="0" dirty="0">
                <a:solidFill>
                  <a:srgbClr val="5E5252"/>
                </a:solidFill>
                <a:latin typeface="Segoe UI Light"/>
                <a:ea typeface="Arial Unicode MS" pitchFamily="34" charset="-128"/>
                <a:cs typeface="Segoe UI Light"/>
              </a:rPr>
              <a:t>High demand for computation</a:t>
            </a:r>
            <a:r>
              <a:rPr lang="en-US" kern="0" dirty="0">
                <a:solidFill>
                  <a:srgbClr val="5E5252"/>
                </a:solidFill>
                <a:latin typeface="Segoe UI Light"/>
                <a:ea typeface="Arial Unicode MS" pitchFamily="34" charset="-128"/>
                <a:cs typeface="Segoe UI Light"/>
              </a:rPr>
              <a:t>al</a:t>
            </a:r>
            <a:r>
              <a:rPr lang="en" kern="0" dirty="0">
                <a:solidFill>
                  <a:srgbClr val="5E5252"/>
                </a:solidFill>
                <a:latin typeface="Segoe UI Light"/>
                <a:ea typeface="Arial Unicode MS" pitchFamily="34" charset="-128"/>
                <a:cs typeface="Segoe UI Light"/>
              </a:rPr>
              <a:t> skills </a:t>
            </a:r>
            <a:r>
              <a:rPr lang="en-US" kern="0" dirty="0">
                <a:solidFill>
                  <a:srgbClr val="5E5252"/>
                </a:solidFill>
                <a:latin typeface="Segoe UI Light"/>
                <a:ea typeface="Arial Unicode MS" pitchFamily="34" charset="-128"/>
                <a:cs typeface="Segoe UI Light"/>
              </a:rPr>
              <a:t>globally</a:t>
            </a:r>
            <a:endParaRPr lang="fr-FR" kern="0" dirty="0">
              <a:solidFill>
                <a:srgbClr val="5E5252"/>
              </a:solidFill>
              <a:latin typeface="Segoe UI Light"/>
              <a:ea typeface="Arial Unicode MS" pitchFamily="34" charset="-128"/>
              <a:cs typeface="Segoe UI Light"/>
            </a:endParaRPr>
          </a:p>
        </p:txBody>
      </p:sp>
      <p:sp>
        <p:nvSpPr>
          <p:cNvPr id="23" name="ZoneTexte 22"/>
          <p:cNvSpPr txBox="1"/>
          <p:nvPr/>
        </p:nvSpPr>
        <p:spPr>
          <a:xfrm>
            <a:off x="275524" y="2883102"/>
            <a:ext cx="2411203" cy="646331"/>
          </a:xfrm>
          <a:prstGeom prst="rect">
            <a:avLst/>
          </a:prstGeom>
          <a:noFill/>
        </p:spPr>
        <p:txBody>
          <a:bodyPr wrap="square" rtlCol="0">
            <a:spAutoFit/>
          </a:bodyPr>
          <a:lstStyle/>
          <a:p>
            <a:pPr algn="r"/>
            <a:r>
              <a:rPr lang="en-US" kern="0" dirty="0">
                <a:solidFill>
                  <a:srgbClr val="5E5252"/>
                </a:solidFill>
                <a:latin typeface="Segoe UI Light"/>
                <a:ea typeface="Arial Unicode MS" pitchFamily="34" charset="-128"/>
                <a:cs typeface="Segoe UI Light"/>
              </a:rPr>
              <a:t>Fostering</a:t>
            </a:r>
            <a:r>
              <a:rPr lang="en" kern="0" dirty="0">
                <a:solidFill>
                  <a:srgbClr val="5E5252"/>
                </a:solidFill>
                <a:latin typeface="Segoe UI Light"/>
                <a:ea typeface="Arial Unicode MS" pitchFamily="34" charset="-128"/>
                <a:cs typeface="Segoe UI Light"/>
              </a:rPr>
              <a:t> </a:t>
            </a:r>
            <a:r>
              <a:rPr lang="en-US" kern="0" dirty="0">
                <a:solidFill>
                  <a:srgbClr val="5E5252"/>
                </a:solidFill>
                <a:latin typeface="Segoe UI Light"/>
                <a:ea typeface="Arial Unicode MS" pitchFamily="34" charset="-128"/>
                <a:cs typeface="Segoe UI Light"/>
              </a:rPr>
              <a:t>t</a:t>
            </a:r>
            <a:r>
              <a:rPr lang="en" kern="0" dirty="0">
                <a:solidFill>
                  <a:srgbClr val="5E5252"/>
                </a:solidFill>
                <a:latin typeface="Segoe UI Light"/>
                <a:ea typeface="Arial Unicode MS" pitchFamily="34" charset="-128"/>
                <a:cs typeface="Segoe UI Light"/>
              </a:rPr>
              <a:t>eamwork</a:t>
            </a:r>
            <a:r>
              <a:rPr lang="fr-FR" kern="0" dirty="0">
                <a:solidFill>
                  <a:srgbClr val="5E5252"/>
                </a:solidFill>
                <a:latin typeface="Segoe UI Light"/>
                <a:ea typeface="Arial Unicode MS" pitchFamily="34" charset="-128"/>
                <a:cs typeface="Segoe UI Light"/>
              </a:rPr>
              <a:t> </a:t>
            </a:r>
            <a:br>
              <a:rPr lang="fr-FR" kern="0" dirty="0">
                <a:solidFill>
                  <a:srgbClr val="5E5252"/>
                </a:solidFill>
                <a:latin typeface="Segoe UI Light"/>
                <a:ea typeface="Arial Unicode MS" pitchFamily="34" charset="-128"/>
                <a:cs typeface="Segoe UI Light"/>
              </a:rPr>
            </a:br>
            <a:r>
              <a:rPr lang="en" kern="0" dirty="0">
                <a:solidFill>
                  <a:srgbClr val="5E5252"/>
                </a:solidFill>
                <a:latin typeface="Segoe UI Light"/>
                <a:ea typeface="Arial Unicode MS" pitchFamily="34" charset="-128"/>
                <a:cs typeface="Segoe UI Light"/>
              </a:rPr>
              <a:t>&amp; </a:t>
            </a:r>
            <a:r>
              <a:rPr lang="en-US" kern="0" dirty="0">
                <a:solidFill>
                  <a:srgbClr val="5E5252"/>
                </a:solidFill>
                <a:latin typeface="Segoe UI Light"/>
                <a:ea typeface="Arial Unicode MS" pitchFamily="34" charset="-128"/>
                <a:cs typeface="Segoe UI Light"/>
              </a:rPr>
              <a:t>c</a:t>
            </a:r>
            <a:r>
              <a:rPr lang="en" kern="0" dirty="0">
                <a:solidFill>
                  <a:srgbClr val="5E5252"/>
                </a:solidFill>
                <a:latin typeface="Segoe UI Light"/>
                <a:ea typeface="Arial Unicode MS" pitchFamily="34" charset="-128"/>
                <a:cs typeface="Segoe UI Light"/>
              </a:rPr>
              <a:t>ollaboration</a:t>
            </a:r>
          </a:p>
        </p:txBody>
      </p:sp>
      <p:sp>
        <p:nvSpPr>
          <p:cNvPr id="25" name="ZoneTexte 24"/>
          <p:cNvSpPr txBox="1"/>
          <p:nvPr/>
        </p:nvSpPr>
        <p:spPr>
          <a:xfrm>
            <a:off x="9323109" y="4298784"/>
            <a:ext cx="2755158" cy="923330"/>
          </a:xfrm>
          <a:prstGeom prst="rect">
            <a:avLst/>
          </a:prstGeom>
          <a:noFill/>
        </p:spPr>
        <p:txBody>
          <a:bodyPr wrap="square" rtlCol="0">
            <a:spAutoFit/>
          </a:bodyPr>
          <a:lstStyle/>
          <a:p>
            <a:r>
              <a:rPr lang="en" kern="0" dirty="0">
                <a:solidFill>
                  <a:srgbClr val="5E5252"/>
                </a:solidFill>
                <a:latin typeface="Segoe UI Light"/>
                <a:ea typeface="Arial Unicode MS" pitchFamily="34" charset="-128"/>
                <a:cs typeface="Segoe UI Light"/>
              </a:rPr>
              <a:t>Understand</a:t>
            </a:r>
            <a:r>
              <a:rPr lang="en-US" kern="0" dirty="0" err="1">
                <a:solidFill>
                  <a:srgbClr val="5E5252"/>
                </a:solidFill>
                <a:latin typeface="Segoe UI Light"/>
                <a:ea typeface="Arial Unicode MS" pitchFamily="34" charset="-128"/>
                <a:cs typeface="Segoe UI Light"/>
              </a:rPr>
              <a:t>ing</a:t>
            </a:r>
            <a:r>
              <a:rPr lang="en" kern="0" dirty="0">
                <a:solidFill>
                  <a:srgbClr val="5E5252"/>
                </a:solidFill>
                <a:latin typeface="Segoe UI Light"/>
                <a:ea typeface="Arial Unicode MS" pitchFamily="34" charset="-128"/>
                <a:cs typeface="Segoe UI Light"/>
              </a:rPr>
              <a:t> </a:t>
            </a:r>
            <a:r>
              <a:rPr lang="en-US" kern="0" dirty="0">
                <a:solidFill>
                  <a:srgbClr val="5E5252"/>
                </a:solidFill>
                <a:latin typeface="Segoe UI Light"/>
                <a:ea typeface="Arial Unicode MS" pitchFamily="34" charset="-128"/>
                <a:cs typeface="Segoe UI Light"/>
              </a:rPr>
              <a:t>and actively participating in</a:t>
            </a:r>
            <a:r>
              <a:rPr lang="en" kern="0" dirty="0">
                <a:solidFill>
                  <a:srgbClr val="5E5252"/>
                </a:solidFill>
                <a:latin typeface="Segoe UI Light"/>
                <a:ea typeface="Arial Unicode MS" pitchFamily="34" charset="-128"/>
                <a:cs typeface="Segoe UI Light"/>
              </a:rPr>
              <a:t> the digital world around </a:t>
            </a:r>
            <a:r>
              <a:rPr lang="en-US" kern="0" dirty="0">
                <a:solidFill>
                  <a:srgbClr val="5E5252"/>
                </a:solidFill>
                <a:latin typeface="Segoe UI Light"/>
                <a:ea typeface="Arial Unicode MS" pitchFamily="34" charset="-128"/>
                <a:cs typeface="Segoe UI Light"/>
              </a:rPr>
              <a:t>me</a:t>
            </a:r>
            <a:endParaRPr lang="en" kern="0" dirty="0">
              <a:solidFill>
                <a:srgbClr val="5E5252"/>
              </a:solidFill>
              <a:latin typeface="Segoe UI Light"/>
              <a:ea typeface="Arial Unicode MS" pitchFamily="34" charset="-128"/>
              <a:cs typeface="Segoe UI Light"/>
            </a:endParaRPr>
          </a:p>
        </p:txBody>
      </p:sp>
      <p:pic>
        <p:nvPicPr>
          <p:cNvPr id="24" name="Image 23">
            <a:extLst>
              <a:ext uri="{FF2B5EF4-FFF2-40B4-BE49-F238E27FC236}">
                <a16:creationId xmlns:a16="http://schemas.microsoft.com/office/drawing/2014/main" id="{F1D19671-0CB9-4280-8071-77FB47321D98}"/>
              </a:ext>
            </a:extLst>
          </p:cNvPr>
          <p:cNvPicPr>
            <a:picLocks noChangeAspect="1"/>
          </p:cNvPicPr>
          <p:nvPr/>
        </p:nvPicPr>
        <p:blipFill>
          <a:blip r:embed="rId4"/>
          <a:stretch>
            <a:fillRect/>
          </a:stretch>
        </p:blipFill>
        <p:spPr>
          <a:xfrm>
            <a:off x="11136623" y="5829448"/>
            <a:ext cx="828675" cy="828675"/>
          </a:xfrm>
          <a:prstGeom prst="rect">
            <a:avLst/>
          </a:prstGeom>
        </p:spPr>
      </p:pic>
      <p:pic>
        <p:nvPicPr>
          <p:cNvPr id="2" name="Image 1">
            <a:extLst>
              <a:ext uri="{FF2B5EF4-FFF2-40B4-BE49-F238E27FC236}">
                <a16:creationId xmlns:a16="http://schemas.microsoft.com/office/drawing/2014/main" id="{4A3E5FF7-EA44-4D55-8C25-1940306EE5FB}"/>
              </a:ext>
            </a:extLst>
          </p:cNvPr>
          <p:cNvPicPr>
            <a:picLocks noChangeAspect="1"/>
          </p:cNvPicPr>
          <p:nvPr/>
        </p:nvPicPr>
        <p:blipFill>
          <a:blip r:embed="rId5"/>
          <a:stretch>
            <a:fillRect/>
          </a:stretch>
        </p:blipFill>
        <p:spPr>
          <a:xfrm>
            <a:off x="2301973" y="138411"/>
            <a:ext cx="7248772" cy="6444031"/>
          </a:xfrm>
          <a:prstGeom prst="rect">
            <a:avLst/>
          </a:prstGeom>
        </p:spPr>
      </p:pic>
      <p:pic>
        <p:nvPicPr>
          <p:cNvPr id="3" name="Image 2">
            <a:extLst>
              <a:ext uri="{FF2B5EF4-FFF2-40B4-BE49-F238E27FC236}">
                <a16:creationId xmlns:a16="http://schemas.microsoft.com/office/drawing/2014/main" id="{4B505D95-43ED-4709-9549-6D3903873BBE}"/>
              </a:ext>
            </a:extLst>
          </p:cNvPr>
          <p:cNvPicPr>
            <a:picLocks noChangeAspect="1"/>
          </p:cNvPicPr>
          <p:nvPr/>
        </p:nvPicPr>
        <p:blipFill>
          <a:blip r:embed="rId6"/>
          <a:stretch>
            <a:fillRect/>
          </a:stretch>
        </p:blipFill>
        <p:spPr>
          <a:xfrm>
            <a:off x="5022682" y="-94227"/>
            <a:ext cx="3072650" cy="987638"/>
          </a:xfrm>
          <a:prstGeom prst="rect">
            <a:avLst/>
          </a:prstGeom>
        </p:spPr>
      </p:pic>
    </p:spTree>
    <p:extLst>
      <p:ext uri="{BB962C8B-B14F-4D97-AF65-F5344CB8AC3E}">
        <p14:creationId xmlns:p14="http://schemas.microsoft.com/office/powerpoint/2010/main" val="3371567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563141" y="333497"/>
            <a:ext cx="2913741" cy="584775"/>
          </a:xfrm>
          <a:prstGeom prst="rect">
            <a:avLst/>
          </a:prstGeom>
        </p:spPr>
        <p:txBody>
          <a:bodyPr wrap="square">
            <a:spAutoFit/>
          </a:bodyPr>
          <a:lstStyle/>
          <a:p>
            <a:r>
              <a:rPr lang="en-US" sz="3200" dirty="0">
                <a:solidFill>
                  <a:schemeClr val="bg1"/>
                </a:solidFill>
                <a:latin typeface="Headline One" panose="00000400000000000000" pitchFamily="2" charset="0"/>
                <a:cs typeface="Segoe UI Light" panose="020B0502040204020203" pitchFamily="34" charset="0"/>
              </a:rPr>
              <a:t>“Learning to code</a:t>
            </a:r>
          </a:p>
        </p:txBody>
      </p:sp>
      <p:sp>
        <p:nvSpPr>
          <p:cNvPr id="9" name="Rectangle 8"/>
          <p:cNvSpPr/>
          <p:nvPr/>
        </p:nvSpPr>
        <p:spPr>
          <a:xfrm>
            <a:off x="116348" y="155835"/>
            <a:ext cx="2938038" cy="600137"/>
          </a:xfrm>
          <a:prstGeom prst="rect">
            <a:avLst/>
          </a:prstGeom>
        </p:spPr>
        <p:txBody>
          <a:bodyPr wrap="square">
            <a:spAutoFit/>
          </a:bodyPr>
          <a:lstStyle/>
          <a:p>
            <a:r>
              <a:rPr lang="en-US" sz="3300" dirty="0">
                <a:solidFill>
                  <a:srgbClr val="CC0099"/>
                </a:solidFill>
                <a:latin typeface="Headline One" panose="00000400000000000000" pitchFamily="2" charset="0"/>
                <a:cs typeface="Segoe UI Light" panose="020B0502040204020203" pitchFamily="34" charset="0"/>
              </a:rPr>
              <a:t>all in agreement</a:t>
            </a:r>
          </a:p>
        </p:txBody>
      </p:sp>
      <p:pic>
        <p:nvPicPr>
          <p:cNvPr id="24" name="Image 23">
            <a:extLst>
              <a:ext uri="{FF2B5EF4-FFF2-40B4-BE49-F238E27FC236}">
                <a16:creationId xmlns:a16="http://schemas.microsoft.com/office/drawing/2014/main" id="{5BB8A132-6C11-4C6A-8D06-4B385B004B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5" name="Rectangle 24">
            <a:extLst>
              <a:ext uri="{FF2B5EF4-FFF2-40B4-BE49-F238E27FC236}">
                <a16:creationId xmlns:a16="http://schemas.microsoft.com/office/drawing/2014/main" id="{3FC6FC07-C980-43B4-898B-E954DED4735E}"/>
              </a:ext>
            </a:extLst>
          </p:cNvPr>
          <p:cNvSpPr/>
          <p:nvPr/>
        </p:nvSpPr>
        <p:spPr>
          <a:xfrm>
            <a:off x="0" y="1"/>
            <a:ext cx="3327662" cy="6857999"/>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Rectangle 25">
            <a:extLst>
              <a:ext uri="{FF2B5EF4-FFF2-40B4-BE49-F238E27FC236}">
                <a16:creationId xmlns:a16="http://schemas.microsoft.com/office/drawing/2014/main" id="{D4AA1A10-CD95-4ACE-9042-C05E2626801E}"/>
              </a:ext>
            </a:extLst>
          </p:cNvPr>
          <p:cNvSpPr/>
          <p:nvPr/>
        </p:nvSpPr>
        <p:spPr>
          <a:xfrm>
            <a:off x="9292594" y="0"/>
            <a:ext cx="2882909" cy="6813889"/>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432734" y="3664302"/>
            <a:ext cx="2341337" cy="2861168"/>
          </a:xfrm>
          <a:prstGeom prst="rect">
            <a:avLst/>
          </a:prstGeom>
        </p:spPr>
        <p:txBody>
          <a:bodyPr wrap="square">
            <a:spAutoFit/>
          </a:bodyPr>
          <a:lstStyle/>
          <a:p>
            <a:r>
              <a:rPr lang="en-US" sz="1999" dirty="0">
                <a:solidFill>
                  <a:schemeClr val="bg1"/>
                </a:solidFill>
                <a:latin typeface="Segoe UI Light" panose="020B0502040204020203" pitchFamily="34" charset="0"/>
                <a:cs typeface="Segoe UI Light" panose="020B0502040204020203" pitchFamily="34" charset="0"/>
              </a:rPr>
              <a:t>…stretches your mind, and helps you think better, creates a way of thinking about things that is helpful in all domains.”</a:t>
            </a:r>
          </a:p>
          <a:p>
            <a:r>
              <a:rPr lang="en-US" sz="1999" b="1" dirty="0">
                <a:solidFill>
                  <a:schemeClr val="bg1"/>
                </a:solidFill>
                <a:latin typeface="Segoe UI Light" panose="020B0502040204020203" pitchFamily="34" charset="0"/>
                <a:cs typeface="Segoe UI Light" panose="020B0502040204020203" pitchFamily="34" charset="0"/>
              </a:rPr>
              <a:t>Bill Gates</a:t>
            </a:r>
            <a:br>
              <a:rPr lang="en-US" sz="1999" b="1" dirty="0">
                <a:solidFill>
                  <a:schemeClr val="bg1"/>
                </a:solidFill>
                <a:latin typeface="Segoe UI Light" panose="020B0502040204020203" pitchFamily="34" charset="0"/>
                <a:cs typeface="Segoe UI Light" panose="020B0502040204020203" pitchFamily="34" charset="0"/>
              </a:rPr>
            </a:br>
            <a:r>
              <a:rPr lang="en-US" sz="1999" b="1" dirty="0">
                <a:solidFill>
                  <a:schemeClr val="bg1"/>
                </a:solidFill>
                <a:latin typeface="Segoe UI Light" panose="020B0502040204020203" pitchFamily="34" charset="0"/>
                <a:cs typeface="Segoe UI Light" panose="020B0502040204020203" pitchFamily="34" charset="0"/>
              </a:rPr>
              <a:t>Chairman, Microsoft</a:t>
            </a:r>
          </a:p>
        </p:txBody>
      </p:sp>
      <p:sp>
        <p:nvSpPr>
          <p:cNvPr id="6" name="Rectangle 5"/>
          <p:cNvSpPr/>
          <p:nvPr/>
        </p:nvSpPr>
        <p:spPr>
          <a:xfrm>
            <a:off x="9432737" y="1894467"/>
            <a:ext cx="2501598" cy="1630575"/>
          </a:xfrm>
          <a:prstGeom prst="rect">
            <a:avLst/>
          </a:prstGeom>
        </p:spPr>
        <p:txBody>
          <a:bodyPr wrap="square">
            <a:spAutoFit/>
          </a:bodyPr>
          <a:lstStyle/>
          <a:p>
            <a:r>
              <a:rPr lang="en-US" sz="1999" dirty="0">
                <a:solidFill>
                  <a:schemeClr val="bg1"/>
                </a:solidFill>
                <a:latin typeface="Segoe UI Light" panose="020B0502040204020203" pitchFamily="34" charset="0"/>
                <a:cs typeface="Segoe UI Light" panose="020B0502040204020203" pitchFamily="34" charset="0"/>
              </a:rPr>
              <a:t>…makes kids feel empowered, creative, and confident.”</a:t>
            </a:r>
          </a:p>
          <a:p>
            <a:r>
              <a:rPr lang="en-US" sz="1999" b="1" dirty="0">
                <a:solidFill>
                  <a:schemeClr val="bg1"/>
                </a:solidFill>
                <a:latin typeface="Segoe UI Light" panose="020B0502040204020203" pitchFamily="34" charset="0"/>
                <a:cs typeface="Segoe UI Light" panose="020B0502040204020203" pitchFamily="34" charset="0"/>
              </a:rPr>
              <a:t>Susan Wojcicki</a:t>
            </a:r>
            <a:br>
              <a:rPr lang="en-US" sz="1999" b="1" dirty="0">
                <a:solidFill>
                  <a:schemeClr val="bg1"/>
                </a:solidFill>
                <a:latin typeface="Segoe UI Light" panose="020B0502040204020203" pitchFamily="34" charset="0"/>
                <a:cs typeface="Segoe UI Light" panose="020B0502040204020203" pitchFamily="34" charset="0"/>
              </a:rPr>
            </a:br>
            <a:r>
              <a:rPr lang="en-US" sz="1999" b="1" dirty="0">
                <a:solidFill>
                  <a:schemeClr val="bg1"/>
                </a:solidFill>
                <a:latin typeface="Segoe UI Light" panose="020B0502040204020203" pitchFamily="34" charset="0"/>
                <a:cs typeface="Segoe UI Light" panose="020B0502040204020203" pitchFamily="34" charset="0"/>
              </a:rPr>
              <a:t>CEO, YouTube</a:t>
            </a:r>
            <a:endParaRPr lang="en-US" sz="1999" dirty="0">
              <a:solidFill>
                <a:schemeClr val="bg1"/>
              </a:solidFill>
              <a:latin typeface="Segoe UI Light" panose="020B0502040204020203" pitchFamily="34" charset="0"/>
              <a:cs typeface="Segoe UI Light" panose="020B0502040204020203" pitchFamily="34" charset="0"/>
            </a:endParaRPr>
          </a:p>
        </p:txBody>
      </p:sp>
      <p:sp>
        <p:nvSpPr>
          <p:cNvPr id="2" name="Rectangle 1"/>
          <p:cNvSpPr/>
          <p:nvPr/>
        </p:nvSpPr>
        <p:spPr>
          <a:xfrm>
            <a:off x="9432732" y="647528"/>
            <a:ext cx="2155292" cy="1015399"/>
          </a:xfrm>
          <a:prstGeom prst="rect">
            <a:avLst/>
          </a:prstGeom>
        </p:spPr>
        <p:txBody>
          <a:bodyPr wrap="square">
            <a:spAutoFit/>
          </a:bodyPr>
          <a:lstStyle/>
          <a:p>
            <a:r>
              <a:rPr lang="en-US" sz="1999" dirty="0">
                <a:solidFill>
                  <a:schemeClr val="bg1"/>
                </a:solidFill>
                <a:latin typeface="Segoe UI Light" panose="020B0502040204020203" pitchFamily="34" charset="0"/>
                <a:ea typeface="MS Mincho"/>
                <a:cs typeface="Segoe UI Light" panose="020B0502040204020203" pitchFamily="34" charset="0"/>
              </a:rPr>
              <a:t>…teaches you how to think.” </a:t>
            </a:r>
          </a:p>
          <a:p>
            <a:r>
              <a:rPr lang="fr-CA" sz="1999" b="1" dirty="0">
                <a:solidFill>
                  <a:schemeClr val="bg1"/>
                </a:solidFill>
                <a:latin typeface="Segoe UI Light" panose="020B0502040204020203" pitchFamily="34" charset="0"/>
                <a:cs typeface="Segoe UI Light" panose="020B0502040204020203" pitchFamily="34" charset="0"/>
              </a:rPr>
              <a:t>S</a:t>
            </a:r>
            <a:r>
              <a:rPr lang="en-US" sz="1999" b="1" dirty="0" err="1">
                <a:solidFill>
                  <a:schemeClr val="bg1"/>
                </a:solidFill>
                <a:latin typeface="Segoe UI Light" panose="020B0502040204020203" pitchFamily="34" charset="0"/>
                <a:cs typeface="Segoe UI Light" panose="020B0502040204020203" pitchFamily="34" charset="0"/>
              </a:rPr>
              <a:t>teve</a:t>
            </a:r>
            <a:r>
              <a:rPr lang="en-US" sz="1999" b="1" dirty="0">
                <a:solidFill>
                  <a:schemeClr val="bg1"/>
                </a:solidFill>
                <a:latin typeface="Segoe UI Light" panose="020B0502040204020203" pitchFamily="34" charset="0"/>
                <a:cs typeface="Segoe UI Light" panose="020B0502040204020203" pitchFamily="34" charset="0"/>
              </a:rPr>
              <a:t> Jobs</a:t>
            </a:r>
          </a:p>
        </p:txBody>
      </p:sp>
      <p:sp>
        <p:nvSpPr>
          <p:cNvPr id="7" name="Rectangle 6"/>
          <p:cNvSpPr/>
          <p:nvPr/>
        </p:nvSpPr>
        <p:spPr>
          <a:xfrm>
            <a:off x="116348" y="833129"/>
            <a:ext cx="3211314" cy="5632311"/>
          </a:xfrm>
          <a:prstGeom prst="rect">
            <a:avLst/>
          </a:prstGeom>
        </p:spPr>
        <p:txBody>
          <a:bodyPr wrap="square">
            <a:spAutoFit/>
          </a:bodyPr>
          <a:lstStyle/>
          <a:p>
            <a:r>
              <a:rPr lang="en-US" sz="2000" dirty="0">
                <a:solidFill>
                  <a:schemeClr val="bg1"/>
                </a:solidFill>
                <a:latin typeface="Segoe UI Light" panose="020B0502040204020203" pitchFamily="34" charset="0"/>
                <a:cs typeface="Segoe UI Light" panose="020B0502040204020203" pitchFamily="34" charset="0"/>
              </a:rPr>
              <a:t>“Whether we're fighting climate change or going to space, everything is moved forward by computers, and we don't have enough people who can code.”</a:t>
            </a:r>
          </a:p>
          <a:p>
            <a:r>
              <a:rPr lang="fr-CA" sz="2000" b="1" dirty="0">
                <a:solidFill>
                  <a:schemeClr val="bg1"/>
                </a:solidFill>
                <a:latin typeface="Segoe UI Light" panose="020B0502040204020203" pitchFamily="34" charset="0"/>
                <a:cs typeface="Segoe UI Light" panose="020B0502040204020203" pitchFamily="34" charset="0"/>
              </a:rPr>
              <a:t>Richard Branson</a:t>
            </a:r>
            <a:br>
              <a:rPr lang="fr-CA" sz="2000" b="1" dirty="0">
                <a:solidFill>
                  <a:schemeClr val="bg1"/>
                </a:solidFill>
                <a:latin typeface="Segoe UI Light" panose="020B0502040204020203" pitchFamily="34" charset="0"/>
                <a:cs typeface="Segoe UI Light" panose="020B0502040204020203" pitchFamily="34" charset="0"/>
              </a:rPr>
            </a:br>
            <a:r>
              <a:rPr lang="fr-CA" sz="2000" b="1" dirty="0">
                <a:solidFill>
                  <a:schemeClr val="bg1"/>
                </a:solidFill>
                <a:latin typeface="Segoe UI Light" panose="020B0502040204020203" pitchFamily="34" charset="0"/>
                <a:cs typeface="Segoe UI Light" panose="020B0502040204020203" pitchFamily="34" charset="0"/>
              </a:rPr>
              <a:t>Virgin Group </a:t>
            </a:r>
            <a:r>
              <a:rPr lang="fr-CA" sz="2000" b="1" dirty="0" err="1">
                <a:solidFill>
                  <a:schemeClr val="bg1"/>
                </a:solidFill>
                <a:latin typeface="Segoe UI Light" panose="020B0502040204020203" pitchFamily="34" charset="0"/>
                <a:cs typeface="Segoe UI Light" panose="020B0502040204020203" pitchFamily="34" charset="0"/>
              </a:rPr>
              <a:t>Founder</a:t>
            </a:r>
            <a:endParaRPr lang="en-US" sz="2000" dirty="0">
              <a:solidFill>
                <a:schemeClr val="bg1"/>
              </a:solidFill>
              <a:latin typeface="Segoe UI Light" panose="020B0502040204020203" pitchFamily="34" charset="0"/>
              <a:cs typeface="Segoe UI Light" panose="020B0502040204020203" pitchFamily="34" charset="0"/>
            </a:endParaRPr>
          </a:p>
          <a:p>
            <a:endParaRPr lang="en-US" sz="2000" dirty="0">
              <a:solidFill>
                <a:schemeClr val="bg1"/>
              </a:solidFill>
              <a:latin typeface="Segoe UI Light" panose="020B0502040204020203" pitchFamily="34" charset="0"/>
              <a:cs typeface="Segoe UI Light" panose="020B0502040204020203" pitchFamily="34" charset="0"/>
            </a:endParaRPr>
          </a:p>
          <a:p>
            <a:r>
              <a:rPr lang="en-US" sz="2000" dirty="0">
                <a:solidFill>
                  <a:schemeClr val="bg1"/>
                </a:solidFill>
                <a:latin typeface="Segoe UI Light" panose="020B0502040204020203" pitchFamily="34" charset="0"/>
                <a:cs typeface="Segoe UI Light" panose="020B0502040204020203" pitchFamily="34" charset="0"/>
              </a:rPr>
              <a:t>“All of my friends who </a:t>
            </a:r>
            <a:br>
              <a:rPr lang="en-US" sz="2000" dirty="0">
                <a:solidFill>
                  <a:schemeClr val="bg1"/>
                </a:solidFill>
                <a:latin typeface="Segoe UI Light" panose="020B0502040204020203" pitchFamily="34" charset="0"/>
                <a:cs typeface="Segoe UI Light" panose="020B0502040204020203" pitchFamily="34" charset="0"/>
              </a:rPr>
            </a:br>
            <a:r>
              <a:rPr lang="en-US" sz="2000" dirty="0">
                <a:solidFill>
                  <a:schemeClr val="bg1"/>
                </a:solidFill>
                <a:latin typeface="Segoe UI Light" panose="020B0502040204020203" pitchFamily="34" charset="0"/>
                <a:cs typeface="Segoe UI Light" panose="020B0502040204020203" pitchFamily="34" charset="0"/>
              </a:rPr>
              <a:t>have younger siblings who are going to college or high school - my number one piece of advice is: You should learn how to program.” </a:t>
            </a:r>
            <a:br>
              <a:rPr lang="en-US" sz="2000" dirty="0">
                <a:solidFill>
                  <a:schemeClr val="bg1"/>
                </a:solidFill>
                <a:latin typeface="Segoe UI Light" panose="020B0502040204020203" pitchFamily="34" charset="0"/>
                <a:cs typeface="Segoe UI Light" panose="020B0502040204020203" pitchFamily="34" charset="0"/>
              </a:rPr>
            </a:br>
            <a:r>
              <a:rPr lang="en-US" sz="2000" b="1" dirty="0">
                <a:solidFill>
                  <a:schemeClr val="bg1"/>
                </a:solidFill>
                <a:latin typeface="Segoe UI Light" panose="020B0502040204020203" pitchFamily="34" charset="0"/>
                <a:cs typeface="Segoe UI Light" panose="020B0502040204020203" pitchFamily="34" charset="0"/>
              </a:rPr>
              <a:t>Mark Zuckerberg</a:t>
            </a:r>
          </a:p>
          <a:p>
            <a:r>
              <a:rPr lang="en-US" sz="2000" b="1" dirty="0">
                <a:solidFill>
                  <a:schemeClr val="bg1"/>
                </a:solidFill>
                <a:latin typeface="Segoe UI Light" panose="020B0502040204020203" pitchFamily="34" charset="0"/>
                <a:cs typeface="Segoe UI Light" panose="020B0502040204020203" pitchFamily="34" charset="0"/>
              </a:rPr>
              <a:t>CEO, Facebook </a:t>
            </a:r>
          </a:p>
        </p:txBody>
      </p:sp>
      <p:pic>
        <p:nvPicPr>
          <p:cNvPr id="8" name="Image 7">
            <a:hlinkClick r:id="rId4"/>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5446" y="5939727"/>
            <a:ext cx="701105" cy="701105"/>
          </a:xfrm>
          <a:prstGeom prst="rect">
            <a:avLst/>
          </a:prstGeom>
        </p:spPr>
      </p:pic>
      <p:pic>
        <p:nvPicPr>
          <p:cNvPr id="27" name="Image 26">
            <a:extLst>
              <a:ext uri="{FF2B5EF4-FFF2-40B4-BE49-F238E27FC236}">
                <a16:creationId xmlns:a16="http://schemas.microsoft.com/office/drawing/2014/main" id="{F6E39BB7-58BB-419D-915A-4C7433105022}"/>
              </a:ext>
            </a:extLst>
          </p:cNvPr>
          <p:cNvPicPr>
            <a:picLocks noChangeAspect="1"/>
          </p:cNvPicPr>
          <p:nvPr/>
        </p:nvPicPr>
        <p:blipFill>
          <a:blip r:embed="rId6"/>
          <a:stretch>
            <a:fillRect/>
          </a:stretch>
        </p:blipFill>
        <p:spPr>
          <a:xfrm>
            <a:off x="-39320" y="25821"/>
            <a:ext cx="3103133" cy="890093"/>
          </a:xfrm>
          <a:prstGeom prst="rect">
            <a:avLst/>
          </a:prstGeom>
        </p:spPr>
      </p:pic>
      <p:pic>
        <p:nvPicPr>
          <p:cNvPr id="28" name="Image 27">
            <a:extLst>
              <a:ext uri="{FF2B5EF4-FFF2-40B4-BE49-F238E27FC236}">
                <a16:creationId xmlns:a16="http://schemas.microsoft.com/office/drawing/2014/main" id="{6127334F-8B11-48AD-9876-EBD5F1002394}"/>
              </a:ext>
            </a:extLst>
          </p:cNvPr>
          <p:cNvPicPr>
            <a:picLocks noChangeAspect="1"/>
          </p:cNvPicPr>
          <p:nvPr/>
        </p:nvPicPr>
        <p:blipFill>
          <a:blip r:embed="rId7"/>
          <a:stretch>
            <a:fillRect/>
          </a:stretch>
        </p:blipFill>
        <p:spPr>
          <a:xfrm>
            <a:off x="6531681" y="383327"/>
            <a:ext cx="3072650" cy="859611"/>
          </a:xfrm>
          <a:prstGeom prst="rect">
            <a:avLst/>
          </a:prstGeom>
        </p:spPr>
      </p:pic>
    </p:spTree>
    <p:extLst>
      <p:ext uri="{BB962C8B-B14F-4D97-AF65-F5344CB8AC3E}">
        <p14:creationId xmlns:p14="http://schemas.microsoft.com/office/powerpoint/2010/main" val="75921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0-#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000" fill="hold"/>
                                        <p:tgtEl>
                                          <p:spTgt spid="4"/>
                                        </p:tgtEl>
                                        <p:attrNameLst>
                                          <p:attrName>ppt_x</p:attrName>
                                        </p:attrNameLst>
                                      </p:cBhvr>
                                      <p:tavLst>
                                        <p:tav tm="0">
                                          <p:val>
                                            <p:strVal val="0-#ppt_w/2"/>
                                          </p:val>
                                        </p:tav>
                                        <p:tav tm="100000">
                                          <p:val>
                                            <p:strVal val="#ppt_x"/>
                                          </p:val>
                                        </p:tav>
                                      </p:tavLst>
                                    </p:anim>
                                    <p:anim calcmode="lin" valueType="num">
                                      <p:cBhvr additive="base">
                                        <p:cTn id="17" dur="100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1000" fill="hold"/>
                                        <p:tgtEl>
                                          <p:spTgt spid="6"/>
                                        </p:tgtEl>
                                        <p:attrNameLst>
                                          <p:attrName>ppt_x</p:attrName>
                                        </p:attrNameLst>
                                      </p:cBhvr>
                                      <p:tavLst>
                                        <p:tav tm="0">
                                          <p:val>
                                            <p:strVal val="0-#ppt_w/2"/>
                                          </p:val>
                                        </p:tav>
                                        <p:tav tm="100000">
                                          <p:val>
                                            <p:strVal val="#ppt_x"/>
                                          </p:val>
                                        </p:tav>
                                      </p:tavLst>
                                    </p:anim>
                                    <p:anim calcmode="lin" valueType="num">
                                      <p:cBhvr additive="base">
                                        <p:cTn id="21" dur="10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1000" fill="hold"/>
                                        <p:tgtEl>
                                          <p:spTgt spid="16"/>
                                        </p:tgtEl>
                                        <p:attrNameLst>
                                          <p:attrName>ppt_x</p:attrName>
                                        </p:attrNameLst>
                                      </p:cBhvr>
                                      <p:tavLst>
                                        <p:tav tm="0">
                                          <p:val>
                                            <p:strVal val="0-#ppt_w/2"/>
                                          </p:val>
                                        </p:tav>
                                        <p:tav tm="100000">
                                          <p:val>
                                            <p:strVal val="#ppt_x"/>
                                          </p:val>
                                        </p:tav>
                                      </p:tavLst>
                                    </p:anim>
                                    <p:anim calcmode="lin" valueType="num">
                                      <p:cBhvr additive="base">
                                        <p:cTn id="25"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6" grpId="0"/>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5A3CE6-326B-40E3-AA87-74FDA6F58A38}"/>
              </a:ext>
            </a:extLst>
          </p:cNvPr>
          <p:cNvSpPr/>
          <p:nvPr/>
        </p:nvSpPr>
        <p:spPr>
          <a:xfrm>
            <a:off x="236913" y="3766399"/>
            <a:ext cx="5405647" cy="600164"/>
          </a:xfrm>
          <a:prstGeom prst="rect">
            <a:avLst/>
          </a:prstGeom>
        </p:spPr>
        <p:txBody>
          <a:bodyPr wrap="none">
            <a:spAutoFit/>
          </a:bodyPr>
          <a:lstStyle/>
          <a:p>
            <a:pPr>
              <a:lnSpc>
                <a:spcPct val="100000"/>
              </a:lnSpc>
              <a:spcBef>
                <a:spcPts val="600"/>
              </a:spcBef>
            </a:pPr>
            <a:r>
              <a:rPr lang="en-US" sz="3300" dirty="0">
                <a:solidFill>
                  <a:srgbClr val="33B830"/>
                </a:solidFill>
                <a:latin typeface="Headline One" panose="00000400000000000000" pitchFamily="2" charset="0"/>
                <a:cs typeface="Segoe UI Light"/>
              </a:rPr>
              <a:t>Coding is a cross-curricular subject</a:t>
            </a:r>
          </a:p>
        </p:txBody>
      </p:sp>
      <p:sp>
        <p:nvSpPr>
          <p:cNvPr id="3" name="Rectangle 2">
            <a:extLst>
              <a:ext uri="{FF2B5EF4-FFF2-40B4-BE49-F238E27FC236}">
                <a16:creationId xmlns:a16="http://schemas.microsoft.com/office/drawing/2014/main" id="{F44EFE04-38B4-4534-AF8A-8A23BBC5663B}"/>
              </a:ext>
            </a:extLst>
          </p:cNvPr>
          <p:cNvSpPr/>
          <p:nvPr/>
        </p:nvSpPr>
        <p:spPr>
          <a:xfrm>
            <a:off x="145083" y="4486237"/>
            <a:ext cx="5529078" cy="600164"/>
          </a:xfrm>
          <a:prstGeom prst="rect">
            <a:avLst/>
          </a:prstGeom>
        </p:spPr>
        <p:txBody>
          <a:bodyPr wrap="none">
            <a:spAutoFit/>
          </a:bodyPr>
          <a:lstStyle/>
          <a:p>
            <a:pPr>
              <a:lnSpc>
                <a:spcPct val="100000"/>
              </a:lnSpc>
              <a:spcBef>
                <a:spcPts val="600"/>
              </a:spcBef>
            </a:pPr>
            <a:r>
              <a:rPr lang="en-US" sz="3300" dirty="0">
                <a:solidFill>
                  <a:srgbClr val="CC0099"/>
                </a:solidFill>
                <a:latin typeface="Headline One" panose="00000400000000000000" pitchFamily="2" charset="0"/>
                <a:cs typeface="Segoe UI Light"/>
              </a:rPr>
              <a:t>T</a:t>
            </a:r>
            <a:r>
              <a:rPr lang="en" sz="3300" dirty="0">
                <a:solidFill>
                  <a:srgbClr val="CC0099"/>
                </a:solidFill>
                <a:latin typeface="Headline One" panose="00000400000000000000" pitchFamily="2" charset="0"/>
                <a:cs typeface="Segoe UI Light"/>
              </a:rPr>
              <a:t>he Skills students learn from coding</a:t>
            </a:r>
            <a:endParaRPr lang="en" sz="3300" dirty="0">
              <a:solidFill>
                <a:srgbClr val="5E5252"/>
              </a:solidFill>
              <a:latin typeface="Segoe UI Light"/>
              <a:cs typeface="Segoe UI Light"/>
            </a:endParaRPr>
          </a:p>
        </p:txBody>
      </p:sp>
      <p:sp>
        <p:nvSpPr>
          <p:cNvPr id="4" name="Title 5"/>
          <p:cNvSpPr txBox="1">
            <a:spLocks/>
          </p:cNvSpPr>
          <p:nvPr/>
        </p:nvSpPr>
        <p:spPr bwMode="gray">
          <a:xfrm>
            <a:off x="6207081" y="1168924"/>
            <a:ext cx="5748006" cy="4996205"/>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spcBef>
                <a:spcPts val="600"/>
              </a:spcBef>
            </a:pPr>
            <a:r>
              <a:rPr lang="en" sz="2100" dirty="0">
                <a:solidFill>
                  <a:srgbClr val="5E5252"/>
                </a:solidFill>
                <a:latin typeface="Segoe UI Light"/>
                <a:cs typeface="Segoe UI Light"/>
              </a:rPr>
              <a:t>Learning in a meaningful context.</a:t>
            </a:r>
          </a:p>
          <a:p>
            <a:pPr>
              <a:lnSpc>
                <a:spcPct val="150000"/>
              </a:lnSpc>
              <a:spcBef>
                <a:spcPts val="600"/>
              </a:spcBef>
            </a:pPr>
            <a:r>
              <a:rPr lang="en" sz="2100" dirty="0">
                <a:solidFill>
                  <a:srgbClr val="5E5252"/>
                </a:solidFill>
                <a:latin typeface="Segoe UI Light"/>
                <a:cs typeface="Segoe UI Light"/>
              </a:rPr>
              <a:t>Learning is a process, not a product. </a:t>
            </a:r>
          </a:p>
          <a:p>
            <a:pPr>
              <a:lnSpc>
                <a:spcPct val="150000"/>
              </a:lnSpc>
              <a:spcBef>
                <a:spcPts val="600"/>
              </a:spcBef>
            </a:pPr>
            <a:r>
              <a:rPr lang="en" sz="2100" dirty="0">
                <a:solidFill>
                  <a:srgbClr val="5E5252"/>
                </a:solidFill>
                <a:latin typeface="Segoe UI Light"/>
                <a:cs typeface="Segoe UI Light"/>
              </a:rPr>
              <a:t>Simplifying complex ideas into simpler parts. </a:t>
            </a:r>
          </a:p>
          <a:p>
            <a:pPr>
              <a:lnSpc>
                <a:spcPct val="150000"/>
              </a:lnSpc>
              <a:spcBef>
                <a:spcPts val="600"/>
              </a:spcBef>
            </a:pPr>
            <a:r>
              <a:rPr lang="en" sz="2100" dirty="0">
                <a:solidFill>
                  <a:srgbClr val="5E5252"/>
                </a:solidFill>
                <a:latin typeface="Segoe UI Light"/>
                <a:cs typeface="Segoe UI Light"/>
              </a:rPr>
              <a:t>Collaborating with others.</a:t>
            </a:r>
          </a:p>
          <a:p>
            <a:pPr>
              <a:lnSpc>
                <a:spcPct val="150000"/>
              </a:lnSpc>
              <a:spcBef>
                <a:spcPts val="600"/>
              </a:spcBef>
            </a:pPr>
            <a:r>
              <a:rPr lang="en" sz="2100" dirty="0">
                <a:solidFill>
                  <a:srgbClr val="5E5252"/>
                </a:solidFill>
                <a:latin typeface="Segoe UI Light"/>
                <a:cs typeface="Segoe UI Light"/>
              </a:rPr>
              <a:t>Persevering in the face of frustration.</a:t>
            </a:r>
          </a:p>
          <a:p>
            <a:pPr>
              <a:lnSpc>
                <a:spcPct val="150000"/>
              </a:lnSpc>
              <a:spcBef>
                <a:spcPts val="600"/>
              </a:spcBef>
            </a:pPr>
            <a:r>
              <a:rPr lang="en" sz="2100" dirty="0">
                <a:solidFill>
                  <a:srgbClr val="5E5252"/>
                </a:solidFill>
                <a:latin typeface="Segoe UI Light"/>
                <a:cs typeface="Segoe UI Light"/>
              </a:rPr>
              <a:t>Taking risks.</a:t>
            </a:r>
          </a:p>
          <a:p>
            <a:pPr>
              <a:lnSpc>
                <a:spcPct val="100000"/>
              </a:lnSpc>
              <a:spcBef>
                <a:spcPts val="600"/>
              </a:spcBef>
            </a:pPr>
            <a:r>
              <a:rPr lang="en" sz="2100" dirty="0">
                <a:solidFill>
                  <a:srgbClr val="5E5252"/>
                </a:solidFill>
                <a:latin typeface="Segoe UI Light"/>
                <a:cs typeface="Segoe UI Light"/>
              </a:rPr>
              <a:t>Becoming tech-fluent helps them open up and</a:t>
            </a:r>
            <a:br>
              <a:rPr lang="en" sz="2100" dirty="0">
                <a:solidFill>
                  <a:srgbClr val="5E5252"/>
                </a:solidFill>
                <a:latin typeface="Segoe UI Light"/>
                <a:cs typeface="Segoe UI Light"/>
              </a:rPr>
            </a:br>
            <a:r>
              <a:rPr lang="en" sz="2100" dirty="0">
                <a:solidFill>
                  <a:srgbClr val="5E5252"/>
                </a:solidFill>
                <a:latin typeface="Segoe UI Light"/>
                <a:cs typeface="Segoe UI Light"/>
              </a:rPr>
              <a:t>express ideas.</a:t>
            </a:r>
          </a:p>
          <a:p>
            <a:pPr>
              <a:lnSpc>
                <a:spcPct val="150000"/>
              </a:lnSpc>
              <a:spcBef>
                <a:spcPts val="600"/>
              </a:spcBef>
            </a:pPr>
            <a:r>
              <a:rPr lang="en" sz="2100" dirty="0">
                <a:solidFill>
                  <a:srgbClr val="5E5252"/>
                </a:solidFill>
                <a:latin typeface="Segoe UI Light"/>
                <a:cs typeface="Segoe UI Light"/>
              </a:rPr>
              <a:t>Interacting with the world around them. </a:t>
            </a:r>
          </a:p>
        </p:txBody>
      </p:sp>
      <p:pic>
        <p:nvPicPr>
          <p:cNvPr id="6" name="Image 5">
            <a:extLst>
              <a:ext uri="{FF2B5EF4-FFF2-40B4-BE49-F238E27FC236}">
                <a16:creationId xmlns:a16="http://schemas.microsoft.com/office/drawing/2014/main" id="{F7FC4BAA-7C55-41F0-814C-E320DFFDC066}"/>
              </a:ext>
            </a:extLst>
          </p:cNvPr>
          <p:cNvPicPr>
            <a:picLocks noChangeAspect="1"/>
          </p:cNvPicPr>
          <p:nvPr/>
        </p:nvPicPr>
        <p:blipFill>
          <a:blip r:embed="rId2"/>
          <a:stretch>
            <a:fillRect/>
          </a:stretch>
        </p:blipFill>
        <p:spPr>
          <a:xfrm>
            <a:off x="11173547" y="5864356"/>
            <a:ext cx="828675" cy="828675"/>
          </a:xfrm>
          <a:prstGeom prst="rect">
            <a:avLst/>
          </a:prstGeom>
        </p:spPr>
      </p:pic>
      <p:grpSp>
        <p:nvGrpSpPr>
          <p:cNvPr id="8" name="Groupe 7">
            <a:extLst>
              <a:ext uri="{FF2B5EF4-FFF2-40B4-BE49-F238E27FC236}">
                <a16:creationId xmlns:a16="http://schemas.microsoft.com/office/drawing/2014/main" id="{245745DB-3985-47C0-98C0-4448A5789366}"/>
              </a:ext>
            </a:extLst>
          </p:cNvPr>
          <p:cNvGrpSpPr/>
          <p:nvPr/>
        </p:nvGrpSpPr>
        <p:grpSpPr>
          <a:xfrm>
            <a:off x="0" y="2344844"/>
            <a:ext cx="5936788" cy="4513156"/>
            <a:chOff x="4487868" y="-55457"/>
            <a:chExt cx="5936788" cy="4513156"/>
          </a:xfrm>
        </p:grpSpPr>
        <p:sp>
          <p:nvSpPr>
            <p:cNvPr id="9" name="Rectangle 8">
              <a:extLst>
                <a:ext uri="{FF2B5EF4-FFF2-40B4-BE49-F238E27FC236}">
                  <a16:creationId xmlns:a16="http://schemas.microsoft.com/office/drawing/2014/main" id="{416AA58F-DF3F-43CE-AAE4-53A6F66AEC61}"/>
                </a:ext>
              </a:extLst>
            </p:cNvPr>
            <p:cNvSpPr/>
            <p:nvPr/>
          </p:nvSpPr>
          <p:spPr>
            <a:xfrm>
              <a:off x="6947688" y="1542356"/>
              <a:ext cx="1713526" cy="1015663"/>
            </a:xfrm>
            <a:prstGeom prst="rect">
              <a:avLst/>
            </a:prstGeom>
          </p:spPr>
          <p:txBody>
            <a:bodyPr wrap="square">
              <a:spAutoFit/>
            </a:bodyPr>
            <a:lstStyle/>
            <a:p>
              <a:r>
                <a:rPr lang="en-US" sz="2000" dirty="0">
                  <a:solidFill>
                    <a:srgbClr val="CC0099"/>
                  </a:solidFill>
                  <a:latin typeface="Headline One" panose="00000400000000000000" pitchFamily="2" charset="0"/>
                  <a:ea typeface="MS Mincho"/>
                  <a:cs typeface="Segoe UI Light" panose="020B0502040204020203" pitchFamily="34" charset="0"/>
                </a:rPr>
                <a:t>Coding is a </a:t>
              </a:r>
              <a:br>
                <a:rPr lang="en-US" sz="2000" dirty="0">
                  <a:solidFill>
                    <a:srgbClr val="CC0099"/>
                  </a:solidFill>
                  <a:latin typeface="Headline One" panose="00000400000000000000" pitchFamily="2" charset="0"/>
                  <a:ea typeface="MS Mincho"/>
                  <a:cs typeface="Segoe UI Light" panose="020B0502040204020203" pitchFamily="34" charset="0"/>
                </a:rPr>
              </a:br>
              <a:r>
                <a:rPr lang="en-US" sz="2000" dirty="0">
                  <a:solidFill>
                    <a:srgbClr val="CC0099"/>
                  </a:solidFill>
                  <a:latin typeface="Headline One" panose="00000400000000000000" pitchFamily="2" charset="0"/>
                  <a:ea typeface="MS Mincho"/>
                  <a:cs typeface="Segoe UI Light" panose="020B0502040204020203" pitchFamily="34" charset="0"/>
                </a:rPr>
                <a:t>cross-curricular subject</a:t>
              </a:r>
            </a:p>
          </p:txBody>
        </p:sp>
        <p:sp>
          <p:nvSpPr>
            <p:cNvPr id="10" name="Rectangle 9">
              <a:extLst>
                <a:ext uri="{FF2B5EF4-FFF2-40B4-BE49-F238E27FC236}">
                  <a16:creationId xmlns:a16="http://schemas.microsoft.com/office/drawing/2014/main" id="{F598F84F-094E-4C3C-8423-DC95EC8F57AF}"/>
                </a:ext>
              </a:extLst>
            </p:cNvPr>
            <p:cNvSpPr/>
            <p:nvPr/>
          </p:nvSpPr>
          <p:spPr>
            <a:xfrm>
              <a:off x="4516157" y="3429000"/>
              <a:ext cx="4236977" cy="461665"/>
            </a:xfrm>
            <a:prstGeom prst="rect">
              <a:avLst/>
            </a:prstGeom>
          </p:spPr>
          <p:txBody>
            <a:bodyPr wrap="square">
              <a:spAutoFit/>
            </a:bodyPr>
            <a:lstStyle/>
            <a:p>
              <a:r>
                <a:rPr lang="en-US" sz="2400" dirty="0">
                  <a:solidFill>
                    <a:srgbClr val="FF6600"/>
                  </a:solidFill>
                  <a:latin typeface="Headline One" panose="00000400000000000000" pitchFamily="2" charset="0"/>
                  <a:cs typeface="Segoe UI Light" panose="020B0502040204020203" pitchFamily="34" charset="0"/>
                </a:rPr>
                <a:t>Eternal sunshine of a coder’s mind...</a:t>
              </a:r>
            </a:p>
          </p:txBody>
        </p:sp>
        <p:pic>
          <p:nvPicPr>
            <p:cNvPr id="11" name="Image 10">
              <a:extLst>
                <a:ext uri="{FF2B5EF4-FFF2-40B4-BE49-F238E27FC236}">
                  <a16:creationId xmlns:a16="http://schemas.microsoft.com/office/drawing/2014/main" id="{DDEF8348-E404-45D0-9DFF-7F74B4C28C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87868" y="-32557"/>
              <a:ext cx="5914752" cy="4490256"/>
            </a:xfrm>
            <a:prstGeom prst="rect">
              <a:avLst/>
            </a:prstGeom>
          </p:spPr>
        </p:pic>
        <p:sp>
          <p:nvSpPr>
            <p:cNvPr id="12" name="Rectangle 11">
              <a:extLst>
                <a:ext uri="{FF2B5EF4-FFF2-40B4-BE49-F238E27FC236}">
                  <a16:creationId xmlns:a16="http://schemas.microsoft.com/office/drawing/2014/main" id="{365E90FB-F4F9-49A2-BE62-8F01E3A9E036}"/>
                </a:ext>
              </a:extLst>
            </p:cNvPr>
            <p:cNvSpPr/>
            <p:nvPr/>
          </p:nvSpPr>
          <p:spPr>
            <a:xfrm>
              <a:off x="5081449" y="434477"/>
              <a:ext cx="1153296" cy="954107"/>
            </a:xfrm>
            <a:prstGeom prst="rect">
              <a:avLst/>
            </a:prstGeom>
          </p:spPr>
          <p:txBody>
            <a:bodyPr wrap="square">
              <a:spAutoFit/>
            </a:bodyPr>
            <a:lstStyle/>
            <a:p>
              <a:r>
                <a:rPr lang="en-US" sz="1400" b="1" dirty="0">
                  <a:solidFill>
                    <a:srgbClr val="333333"/>
                  </a:solidFill>
                  <a:latin typeface="Segoe UI Light" panose="020B0502040204020203" pitchFamily="34" charset="0"/>
                  <a:cs typeface="Segoe UI Light" panose="020B0502040204020203" pitchFamily="34" charset="0"/>
                </a:rPr>
                <a:t>PHYSICS</a:t>
              </a:r>
            </a:p>
            <a:p>
              <a:r>
                <a:rPr lang="en-US" sz="1400" dirty="0">
                  <a:solidFill>
                    <a:srgbClr val="333333"/>
                  </a:solidFill>
                  <a:latin typeface="Segoe UI Light" panose="020B0502040204020203" pitchFamily="34" charset="0"/>
                  <a:cs typeface="Segoe UI Light" panose="020B0502040204020203" pitchFamily="34" charset="0"/>
                </a:rPr>
                <a:t>Use formulas, simulations.</a:t>
              </a:r>
            </a:p>
          </p:txBody>
        </p:sp>
        <p:sp>
          <p:nvSpPr>
            <p:cNvPr id="13" name="Rectangle 12">
              <a:extLst>
                <a:ext uri="{FF2B5EF4-FFF2-40B4-BE49-F238E27FC236}">
                  <a16:creationId xmlns:a16="http://schemas.microsoft.com/office/drawing/2014/main" id="{AFA29AE1-F2C2-455C-9615-0C8AD82C97FC}"/>
                </a:ext>
              </a:extLst>
            </p:cNvPr>
            <p:cNvSpPr/>
            <p:nvPr/>
          </p:nvSpPr>
          <p:spPr>
            <a:xfrm>
              <a:off x="9026073" y="1905518"/>
              <a:ext cx="1398583" cy="1815882"/>
            </a:xfrm>
            <a:prstGeom prst="rect">
              <a:avLst/>
            </a:prstGeom>
          </p:spPr>
          <p:txBody>
            <a:bodyPr wrap="square">
              <a:spAutoFit/>
            </a:bodyPr>
            <a:lstStyle/>
            <a:p>
              <a:r>
                <a:rPr lang="en-US" sz="1400" b="1" dirty="0">
                  <a:solidFill>
                    <a:srgbClr val="333333"/>
                  </a:solidFill>
                  <a:latin typeface="Segoe UI Light" panose="020B0502040204020203" pitchFamily="34" charset="0"/>
                  <a:cs typeface="Segoe UI Light" panose="020B0502040204020203" pitchFamily="34" charset="0"/>
                </a:rPr>
                <a:t>MATHS</a:t>
              </a:r>
              <a:r>
                <a:rPr lang="en-US" sz="1400" dirty="0">
                  <a:solidFill>
                    <a:srgbClr val="333333"/>
                  </a:solidFill>
                  <a:latin typeface="Segoe UI Light" panose="020B0502040204020203" pitchFamily="34" charset="0"/>
                  <a:cs typeface="Segoe UI Light" panose="020B0502040204020203" pitchFamily="34" charset="0"/>
                </a:rPr>
                <a:t> </a:t>
              </a:r>
              <a:br>
                <a:rPr lang="en-US" sz="1400" dirty="0">
                  <a:solidFill>
                    <a:srgbClr val="333333"/>
                  </a:solidFill>
                  <a:latin typeface="Segoe UI Light" panose="020B0502040204020203" pitchFamily="34" charset="0"/>
                  <a:cs typeface="Segoe UI Light" panose="020B0502040204020203" pitchFamily="34" charset="0"/>
                </a:rPr>
              </a:br>
              <a:r>
                <a:rPr lang="en-US" sz="1400" dirty="0">
                  <a:solidFill>
                    <a:srgbClr val="333333"/>
                  </a:solidFill>
                  <a:latin typeface="Segoe UI Light" panose="020B0502040204020203" pitchFamily="34" charset="0"/>
                  <a:cs typeface="Segoe UI Light" panose="020B0502040204020203" pitchFamily="34" charset="0"/>
                </a:rPr>
                <a:t>Solve equations, calculate areas &amp; volumes, explore fractals, calculate Pi’s decimals.</a:t>
              </a:r>
            </a:p>
            <a:p>
              <a:endParaRPr lang="en-US" sz="1400" dirty="0">
                <a:solidFill>
                  <a:srgbClr val="333333"/>
                </a:solidFill>
                <a:latin typeface="Segoe UI Light" panose="020B0502040204020203" pitchFamily="34" charset="0"/>
                <a:cs typeface="Segoe UI Light" panose="020B0502040204020203" pitchFamily="34" charset="0"/>
              </a:endParaRPr>
            </a:p>
          </p:txBody>
        </p:sp>
        <p:sp>
          <p:nvSpPr>
            <p:cNvPr id="14" name="Rectangle 13">
              <a:extLst>
                <a:ext uri="{FF2B5EF4-FFF2-40B4-BE49-F238E27FC236}">
                  <a16:creationId xmlns:a16="http://schemas.microsoft.com/office/drawing/2014/main" id="{6EABD34A-F597-4B6B-8A67-15C5E8615291}"/>
                </a:ext>
              </a:extLst>
            </p:cNvPr>
            <p:cNvSpPr/>
            <p:nvPr/>
          </p:nvSpPr>
          <p:spPr>
            <a:xfrm>
              <a:off x="9080565" y="206560"/>
              <a:ext cx="1312530" cy="1384995"/>
            </a:xfrm>
            <a:prstGeom prst="rect">
              <a:avLst/>
            </a:prstGeom>
          </p:spPr>
          <p:txBody>
            <a:bodyPr wrap="square">
              <a:spAutoFit/>
            </a:bodyPr>
            <a:lstStyle/>
            <a:p>
              <a:r>
                <a:rPr lang="en-US" sz="1400" b="1" dirty="0">
                  <a:solidFill>
                    <a:srgbClr val="333333"/>
                  </a:solidFill>
                  <a:latin typeface="Segoe UI Light" panose="020B0502040204020203" pitchFamily="34" charset="0"/>
                  <a:cs typeface="Segoe UI Light" panose="020B0502040204020203" pitchFamily="34" charset="0"/>
                </a:rPr>
                <a:t>CHEMISTRY</a:t>
              </a:r>
            </a:p>
            <a:p>
              <a:r>
                <a:rPr lang="en-US" sz="1400" dirty="0">
                  <a:solidFill>
                    <a:srgbClr val="333333"/>
                  </a:solidFill>
                  <a:latin typeface="Segoe UI Light" panose="020B0502040204020203" pitchFamily="34" charset="0"/>
                  <a:cs typeface="Segoe UI Light" panose="020B0502040204020203" pitchFamily="34" charset="0"/>
                </a:rPr>
                <a:t>Adapt chemical reactions, create </a:t>
              </a:r>
              <a:r>
                <a:rPr lang="en-US" sz="1400" dirty="0" err="1">
                  <a:solidFill>
                    <a:srgbClr val="333333"/>
                  </a:solidFill>
                  <a:latin typeface="Segoe UI Light" panose="020B0502040204020203" pitchFamily="34" charset="0"/>
                  <a:cs typeface="Segoe UI Light" panose="020B0502040204020203" pitchFamily="34" charset="0"/>
                </a:rPr>
                <a:t>valency</a:t>
              </a:r>
              <a:r>
                <a:rPr lang="en-US" sz="1400" dirty="0">
                  <a:solidFill>
                    <a:srgbClr val="333333"/>
                  </a:solidFill>
                  <a:latin typeface="Segoe UI Light" panose="020B0502040204020203" pitchFamily="34" charset="0"/>
                  <a:cs typeface="Segoe UI Light" panose="020B0502040204020203" pitchFamily="34" charset="0"/>
                </a:rPr>
                <a:t> &amp; symbol tests.</a:t>
              </a:r>
            </a:p>
          </p:txBody>
        </p:sp>
        <p:sp>
          <p:nvSpPr>
            <p:cNvPr id="15" name="Rectangle 14">
              <a:extLst>
                <a:ext uri="{FF2B5EF4-FFF2-40B4-BE49-F238E27FC236}">
                  <a16:creationId xmlns:a16="http://schemas.microsoft.com/office/drawing/2014/main" id="{23E23CC1-F3F5-4A9A-98BD-CD916A227C47}"/>
                </a:ext>
              </a:extLst>
            </p:cNvPr>
            <p:cNvSpPr/>
            <p:nvPr/>
          </p:nvSpPr>
          <p:spPr>
            <a:xfrm>
              <a:off x="4487868" y="1915116"/>
              <a:ext cx="1393338" cy="1169551"/>
            </a:xfrm>
            <a:prstGeom prst="rect">
              <a:avLst/>
            </a:prstGeom>
          </p:spPr>
          <p:txBody>
            <a:bodyPr wrap="square">
              <a:spAutoFit/>
            </a:bodyPr>
            <a:lstStyle/>
            <a:p>
              <a:r>
                <a:rPr lang="en-US" sz="1400" b="1" dirty="0">
                  <a:solidFill>
                    <a:srgbClr val="333333"/>
                  </a:solidFill>
                  <a:latin typeface="Segoe UI Light" panose="020B0502040204020203" pitchFamily="34" charset="0"/>
                  <a:cs typeface="Segoe UI Light" panose="020B0502040204020203" pitchFamily="34" charset="0"/>
                </a:rPr>
                <a:t>SOCIAL STUDIES</a:t>
              </a:r>
              <a:r>
                <a:rPr lang="en-US" sz="1400" dirty="0">
                  <a:solidFill>
                    <a:srgbClr val="333333"/>
                  </a:solidFill>
                  <a:latin typeface="Segoe UI Light" panose="020B0502040204020203" pitchFamily="34" charset="0"/>
                  <a:cs typeface="Segoe UI Light" panose="020B0502040204020203" pitchFamily="34" charset="0"/>
                </a:rPr>
                <a:t> </a:t>
              </a:r>
              <a:br>
                <a:rPr lang="en-US" sz="1400" dirty="0">
                  <a:solidFill>
                    <a:srgbClr val="333333"/>
                  </a:solidFill>
                  <a:latin typeface="Segoe UI Light" panose="020B0502040204020203" pitchFamily="34" charset="0"/>
                  <a:cs typeface="Segoe UI Light" panose="020B0502040204020203" pitchFamily="34" charset="0"/>
                </a:rPr>
              </a:br>
              <a:r>
                <a:rPr lang="en-US" sz="1400" dirty="0">
                  <a:solidFill>
                    <a:srgbClr val="333333"/>
                  </a:solidFill>
                  <a:latin typeface="Segoe UI Light" panose="020B0502040204020203" pitchFamily="34" charset="0"/>
                  <a:cs typeface="Segoe UI Light" panose="020B0502040204020203" pitchFamily="34" charset="0"/>
                </a:rPr>
                <a:t>Apply statistical analysis to data sets.</a:t>
              </a:r>
            </a:p>
          </p:txBody>
        </p:sp>
        <p:sp>
          <p:nvSpPr>
            <p:cNvPr id="16" name="Rectangle 15">
              <a:extLst>
                <a:ext uri="{FF2B5EF4-FFF2-40B4-BE49-F238E27FC236}">
                  <a16:creationId xmlns:a16="http://schemas.microsoft.com/office/drawing/2014/main" id="{CFAE22A5-E900-4379-B320-E044B3BD209F}"/>
                </a:ext>
              </a:extLst>
            </p:cNvPr>
            <p:cNvSpPr/>
            <p:nvPr/>
          </p:nvSpPr>
          <p:spPr>
            <a:xfrm>
              <a:off x="6663196" y="-55457"/>
              <a:ext cx="2236394" cy="738664"/>
            </a:xfrm>
            <a:prstGeom prst="rect">
              <a:avLst/>
            </a:prstGeom>
          </p:spPr>
          <p:txBody>
            <a:bodyPr wrap="square">
              <a:spAutoFit/>
            </a:bodyPr>
            <a:lstStyle/>
            <a:p>
              <a:r>
                <a:rPr lang="en-US" sz="1400" b="1" dirty="0">
                  <a:solidFill>
                    <a:srgbClr val="333333"/>
                  </a:solidFill>
                  <a:latin typeface="Segoe UI Light" panose="020B0502040204020203" pitchFamily="34" charset="0"/>
                  <a:cs typeface="Segoe UI Light" panose="020B0502040204020203" pitchFamily="34" charset="0"/>
                </a:rPr>
                <a:t>LANGUAGES</a:t>
              </a:r>
              <a:r>
                <a:rPr lang="en-US" sz="1400" dirty="0">
                  <a:solidFill>
                    <a:srgbClr val="333333"/>
                  </a:solidFill>
                  <a:latin typeface="Segoe UI Light" panose="020B0502040204020203" pitchFamily="34" charset="0"/>
                  <a:cs typeface="Segoe UI Light" panose="020B0502040204020203" pitchFamily="34" charset="0"/>
                </a:rPr>
                <a:t> </a:t>
              </a:r>
            </a:p>
            <a:p>
              <a:r>
                <a:rPr lang="en-US" sz="1400" dirty="0">
                  <a:solidFill>
                    <a:srgbClr val="333333"/>
                  </a:solidFill>
                  <a:latin typeface="Segoe UI Light" panose="020B0502040204020203" pitchFamily="34" charset="0"/>
                  <a:cs typeface="Segoe UI Light" panose="020B0502040204020203" pitchFamily="34" charset="0"/>
                </a:rPr>
                <a:t>Statistical analysis of a corpus, vocabulary exams.</a:t>
              </a:r>
            </a:p>
          </p:txBody>
        </p:sp>
        <p:sp>
          <p:nvSpPr>
            <p:cNvPr id="17" name="Rectangle 16">
              <a:extLst>
                <a:ext uri="{FF2B5EF4-FFF2-40B4-BE49-F238E27FC236}">
                  <a16:creationId xmlns:a16="http://schemas.microsoft.com/office/drawing/2014/main" id="{787526CF-7891-4C49-869A-47737FB67FA7}"/>
                </a:ext>
              </a:extLst>
            </p:cNvPr>
            <p:cNvSpPr/>
            <p:nvPr/>
          </p:nvSpPr>
          <p:spPr>
            <a:xfrm>
              <a:off x="8312217" y="3531754"/>
              <a:ext cx="1878008" cy="738664"/>
            </a:xfrm>
            <a:prstGeom prst="rect">
              <a:avLst/>
            </a:prstGeom>
          </p:spPr>
          <p:txBody>
            <a:bodyPr wrap="square">
              <a:spAutoFit/>
            </a:bodyPr>
            <a:lstStyle/>
            <a:p>
              <a:r>
                <a:rPr lang="en-US" sz="1400" b="1" dirty="0">
                  <a:solidFill>
                    <a:srgbClr val="333333"/>
                  </a:solidFill>
                  <a:latin typeface="Segoe UI Light" panose="020B0502040204020203" pitchFamily="34" charset="0"/>
                  <a:cs typeface="Segoe UI Light" panose="020B0502040204020203" pitchFamily="34" charset="0"/>
                </a:rPr>
                <a:t>TECHNOLOGY</a:t>
              </a:r>
              <a:r>
                <a:rPr lang="en-US" sz="1400" dirty="0">
                  <a:solidFill>
                    <a:srgbClr val="333333"/>
                  </a:solidFill>
                  <a:latin typeface="Segoe UI Light" panose="020B0502040204020203" pitchFamily="34" charset="0"/>
                  <a:cs typeface="Segoe UI Light" panose="020B0502040204020203" pitchFamily="34" charset="0"/>
                </a:rPr>
                <a:t> </a:t>
              </a:r>
            </a:p>
            <a:p>
              <a:r>
                <a:rPr lang="en-US" sz="1400" dirty="0">
                  <a:solidFill>
                    <a:srgbClr val="333333"/>
                  </a:solidFill>
                  <a:latin typeface="Segoe UI Light" panose="020B0502040204020203" pitchFamily="34" charset="0"/>
                  <a:cs typeface="Segoe UI Light" panose="020B0502040204020203" pitchFamily="34" charset="0"/>
                </a:rPr>
                <a:t>Artificial Intelligence systems, games.</a:t>
              </a:r>
            </a:p>
          </p:txBody>
        </p:sp>
        <p:sp>
          <p:nvSpPr>
            <p:cNvPr id="18" name="Rectangle 17">
              <a:extLst>
                <a:ext uri="{FF2B5EF4-FFF2-40B4-BE49-F238E27FC236}">
                  <a16:creationId xmlns:a16="http://schemas.microsoft.com/office/drawing/2014/main" id="{3AFB0C88-9CE6-42D8-9CF1-EB6F27B3CFA7}"/>
                </a:ext>
              </a:extLst>
            </p:cNvPr>
            <p:cNvSpPr/>
            <p:nvPr/>
          </p:nvSpPr>
          <p:spPr>
            <a:xfrm>
              <a:off x="5140466" y="3271345"/>
              <a:ext cx="1393337" cy="954107"/>
            </a:xfrm>
            <a:prstGeom prst="rect">
              <a:avLst/>
            </a:prstGeom>
          </p:spPr>
          <p:txBody>
            <a:bodyPr wrap="square">
              <a:spAutoFit/>
            </a:bodyPr>
            <a:lstStyle/>
            <a:p>
              <a:r>
                <a:rPr lang="en-US" sz="1400" b="1" dirty="0">
                  <a:solidFill>
                    <a:srgbClr val="333333"/>
                  </a:solidFill>
                  <a:latin typeface="Segoe UI Light" panose="020B0502040204020203" pitchFamily="34" charset="0"/>
                  <a:cs typeface="Segoe UI Light" panose="020B0502040204020203" pitchFamily="34" charset="0"/>
                </a:rPr>
                <a:t>BIOLOGY</a:t>
              </a:r>
              <a:endParaRPr lang="en-US" sz="1400" dirty="0">
                <a:solidFill>
                  <a:srgbClr val="333333"/>
                </a:solidFill>
                <a:latin typeface="Segoe UI Light" panose="020B0502040204020203" pitchFamily="34" charset="0"/>
                <a:cs typeface="Segoe UI Light" panose="020B0502040204020203" pitchFamily="34" charset="0"/>
              </a:endParaRPr>
            </a:p>
            <a:p>
              <a:r>
                <a:rPr lang="en-US" sz="1400" dirty="0">
                  <a:solidFill>
                    <a:srgbClr val="333333"/>
                  </a:solidFill>
                  <a:latin typeface="Segoe UI Light" panose="020B0502040204020203" pitchFamily="34" charset="0"/>
                  <a:cs typeface="Segoe UI Light" panose="020B0502040204020203" pitchFamily="34" charset="0"/>
                </a:rPr>
                <a:t>Cell simulators, game of life, etc.</a:t>
              </a:r>
            </a:p>
          </p:txBody>
        </p:sp>
      </p:grpSp>
      <p:sp>
        <p:nvSpPr>
          <p:cNvPr id="19" name="Title 5">
            <a:extLst>
              <a:ext uri="{FF2B5EF4-FFF2-40B4-BE49-F238E27FC236}">
                <a16:creationId xmlns:a16="http://schemas.microsoft.com/office/drawing/2014/main" id="{9C841900-9780-483C-AA11-4AB4EE3587C4}"/>
              </a:ext>
            </a:extLst>
          </p:cNvPr>
          <p:cNvSpPr txBox="1">
            <a:spLocks/>
          </p:cNvSpPr>
          <p:nvPr/>
        </p:nvSpPr>
        <p:spPr bwMode="gray">
          <a:xfrm>
            <a:off x="219568" y="810379"/>
            <a:ext cx="5748006" cy="1309578"/>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US" sz="2100" dirty="0">
                <a:solidFill>
                  <a:srgbClr val="5E5252"/>
                </a:solidFill>
                <a:latin typeface="Segoe UI Light"/>
                <a:cs typeface="Segoe UI Light"/>
              </a:rPr>
              <a:t>Once you master the basis and start writing code, you can leverage this to start solving a variety of problems from virtually any other subject. </a:t>
            </a:r>
          </a:p>
          <a:p>
            <a:pPr>
              <a:lnSpc>
                <a:spcPct val="100000"/>
              </a:lnSpc>
              <a:spcBef>
                <a:spcPts val="600"/>
              </a:spcBef>
            </a:pPr>
            <a:endParaRPr lang="en-US" sz="2200" dirty="0">
              <a:solidFill>
                <a:srgbClr val="5E5252"/>
              </a:solidFill>
              <a:latin typeface="Segoe UI Light"/>
              <a:cs typeface="Segoe UI Light"/>
            </a:endParaRPr>
          </a:p>
        </p:txBody>
      </p:sp>
      <p:pic>
        <p:nvPicPr>
          <p:cNvPr id="5" name="Image 4">
            <a:extLst>
              <a:ext uri="{FF2B5EF4-FFF2-40B4-BE49-F238E27FC236}">
                <a16:creationId xmlns:a16="http://schemas.microsoft.com/office/drawing/2014/main" id="{32ED146D-6595-4A94-AB16-733422DECD21}"/>
              </a:ext>
            </a:extLst>
          </p:cNvPr>
          <p:cNvPicPr>
            <a:picLocks noChangeAspect="1"/>
          </p:cNvPicPr>
          <p:nvPr/>
        </p:nvPicPr>
        <p:blipFill>
          <a:blip r:embed="rId4"/>
          <a:stretch>
            <a:fillRect/>
          </a:stretch>
        </p:blipFill>
        <p:spPr>
          <a:xfrm>
            <a:off x="65997" y="94281"/>
            <a:ext cx="5688061" cy="896190"/>
          </a:xfrm>
          <a:prstGeom prst="rect">
            <a:avLst/>
          </a:prstGeom>
        </p:spPr>
      </p:pic>
      <p:pic>
        <p:nvPicPr>
          <p:cNvPr id="7" name="Image 6">
            <a:extLst>
              <a:ext uri="{FF2B5EF4-FFF2-40B4-BE49-F238E27FC236}">
                <a16:creationId xmlns:a16="http://schemas.microsoft.com/office/drawing/2014/main" id="{26D696E1-886F-40D9-B57C-1D485C630A86}"/>
              </a:ext>
            </a:extLst>
          </p:cNvPr>
          <p:cNvPicPr>
            <a:picLocks noChangeAspect="1"/>
          </p:cNvPicPr>
          <p:nvPr/>
        </p:nvPicPr>
        <p:blipFill>
          <a:blip r:embed="rId5"/>
          <a:stretch>
            <a:fillRect/>
          </a:stretch>
        </p:blipFill>
        <p:spPr>
          <a:xfrm>
            <a:off x="6035034" y="497308"/>
            <a:ext cx="5809992" cy="890093"/>
          </a:xfrm>
          <a:prstGeom prst="rect">
            <a:avLst/>
          </a:prstGeom>
        </p:spPr>
      </p:pic>
    </p:spTree>
    <p:extLst>
      <p:ext uri="{BB962C8B-B14F-4D97-AF65-F5344CB8AC3E}">
        <p14:creationId xmlns:p14="http://schemas.microsoft.com/office/powerpoint/2010/main" val="215634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a:spLocks noGrp="1"/>
          </p:cNvSpPr>
          <p:nvPr/>
        </p:nvSpPr>
        <p:spPr>
          <a:xfrm>
            <a:off x="444930" y="178170"/>
            <a:ext cx="8519961" cy="585401"/>
          </a:xfrm>
          <a:prstGeom prst="rect">
            <a:avLst/>
          </a:prstGeom>
        </p:spPr>
        <p:txBody>
          <a:bodyPr lIns="0" tIns="0" rIns="0" bIns="0"/>
          <a:lstStyle>
            <a:lvl1pPr algn="l" defTabSz="457200" rtl="0" eaLnBrk="1" latinLnBrk="0" hangingPunct="1">
              <a:lnSpc>
                <a:spcPct val="100000"/>
              </a:lnSpc>
              <a:spcBef>
                <a:spcPct val="0"/>
              </a:spcBef>
              <a:buNone/>
              <a:defRPr sz="2000" kern="1200" baseline="0">
                <a:solidFill>
                  <a:schemeClr val="bg1"/>
                </a:solidFill>
                <a:latin typeface="+mj-lt"/>
                <a:ea typeface="+mj-ea"/>
                <a:cs typeface="+mj-cs"/>
              </a:defRPr>
            </a:lvl1pPr>
          </a:lstStyle>
          <a:p>
            <a:r>
              <a:rPr lang="en-GB" sz="3600" dirty="0">
                <a:latin typeface="Headline One" panose="00000400000000000000" pitchFamily="2" charset="0"/>
              </a:rPr>
              <a:t>We need more women in higher education ICT studies </a:t>
            </a:r>
            <a:endParaRPr lang="en-US" sz="3600" dirty="0">
              <a:latin typeface="Headline One" panose="00000400000000000000" pitchFamily="2" charset="0"/>
            </a:endParaRPr>
          </a:p>
        </p:txBody>
      </p:sp>
      <p:pic>
        <p:nvPicPr>
          <p:cNvPr id="3" name="Image 2">
            <a:extLst>
              <a:ext uri="{FF2B5EF4-FFF2-40B4-BE49-F238E27FC236}">
                <a16:creationId xmlns:a16="http://schemas.microsoft.com/office/drawing/2014/main" id="{765EDDF1-B1BB-4667-8199-A1F37C8F6C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2" y="0"/>
            <a:ext cx="12202162" cy="6858000"/>
          </a:xfrm>
          <a:prstGeom prst="rect">
            <a:avLst/>
          </a:prstGeom>
        </p:spPr>
      </p:pic>
      <p:sp>
        <p:nvSpPr>
          <p:cNvPr id="5" name="Rectangle 4"/>
          <p:cNvSpPr/>
          <p:nvPr/>
        </p:nvSpPr>
        <p:spPr>
          <a:xfrm>
            <a:off x="5971607" y="3244334"/>
            <a:ext cx="248786" cy="369332"/>
          </a:xfrm>
          <a:prstGeom prst="rect">
            <a:avLst/>
          </a:prstGeom>
        </p:spPr>
        <p:txBody>
          <a:bodyPr wrap="none">
            <a:spAutoFit/>
          </a:bodyPr>
          <a:lstStyle/>
          <a:p>
            <a:r>
              <a:rPr lang="en-US" dirty="0"/>
              <a:t> </a:t>
            </a:r>
          </a:p>
        </p:txBody>
      </p:sp>
      <p:graphicFrame>
        <p:nvGraphicFramePr>
          <p:cNvPr id="9" name="Chart 8"/>
          <p:cNvGraphicFramePr/>
          <p:nvPr>
            <p:extLst>
              <p:ext uri="{D42A27DB-BD31-4B8C-83A1-F6EECF244321}">
                <p14:modId xmlns:p14="http://schemas.microsoft.com/office/powerpoint/2010/main" val="4200809701"/>
              </p:ext>
            </p:extLst>
          </p:nvPr>
        </p:nvGraphicFramePr>
        <p:xfrm>
          <a:off x="371347" y="976310"/>
          <a:ext cx="11439144" cy="555955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9"/>
          <p:cNvSpPr txBox="1"/>
          <p:nvPr/>
        </p:nvSpPr>
        <p:spPr>
          <a:xfrm>
            <a:off x="6220392" y="4404006"/>
            <a:ext cx="4211123"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solidFill>
                  <a:srgbClr val="5E5252"/>
                </a:solidFill>
                <a:latin typeface="Segoe UI Light" panose="020B0502040204020203" pitchFamily="34" charset="0"/>
                <a:cs typeface="Segoe UI Light" panose="020B0502040204020203" pitchFamily="34" charset="0"/>
              </a:rPr>
              <a:t>of women in ICT studies in higher education globally</a:t>
            </a:r>
          </a:p>
        </p:txBody>
      </p:sp>
      <p:sp>
        <p:nvSpPr>
          <p:cNvPr id="12" name="TextBox 10"/>
          <p:cNvSpPr txBox="1"/>
          <p:nvPr/>
        </p:nvSpPr>
        <p:spPr>
          <a:xfrm>
            <a:off x="277765" y="6535862"/>
            <a:ext cx="3350652" cy="2616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100" dirty="0">
                <a:solidFill>
                  <a:schemeClr val="bg1"/>
                </a:solidFill>
                <a:latin typeface="Segoe UI Light" panose="020B0502040204020203" pitchFamily="34" charset="0"/>
                <a:cs typeface="Segoe UI Light" panose="020B0502040204020203" pitchFamily="34" charset="0"/>
              </a:rPr>
              <a:t>Source: UNESCO Institute of Statistics database (2017)</a:t>
            </a:r>
          </a:p>
        </p:txBody>
      </p:sp>
      <p:pic>
        <p:nvPicPr>
          <p:cNvPr id="4" name="Image 3">
            <a:extLst>
              <a:ext uri="{FF2B5EF4-FFF2-40B4-BE49-F238E27FC236}">
                <a16:creationId xmlns:a16="http://schemas.microsoft.com/office/drawing/2014/main" id="{2D3229A1-4A0A-4937-9755-13F56F608806}"/>
              </a:ext>
            </a:extLst>
          </p:cNvPr>
          <p:cNvPicPr>
            <a:picLocks noChangeAspect="1"/>
          </p:cNvPicPr>
          <p:nvPr/>
        </p:nvPicPr>
        <p:blipFill>
          <a:blip r:embed="rId5"/>
          <a:stretch>
            <a:fillRect/>
          </a:stretch>
        </p:blipFill>
        <p:spPr>
          <a:xfrm>
            <a:off x="82275" y="63233"/>
            <a:ext cx="8803387" cy="969348"/>
          </a:xfrm>
          <a:prstGeom prst="rect">
            <a:avLst/>
          </a:prstGeom>
        </p:spPr>
      </p:pic>
      <p:pic>
        <p:nvPicPr>
          <p:cNvPr id="14" name="Image 13">
            <a:extLst>
              <a:ext uri="{FF2B5EF4-FFF2-40B4-BE49-F238E27FC236}">
                <a16:creationId xmlns:a16="http://schemas.microsoft.com/office/drawing/2014/main" id="{E2E1123B-4956-4E7F-883C-6EFC0C965D20}"/>
              </a:ext>
            </a:extLst>
          </p:cNvPr>
          <p:cNvPicPr>
            <a:picLocks noChangeAspect="1"/>
          </p:cNvPicPr>
          <p:nvPr/>
        </p:nvPicPr>
        <p:blipFill>
          <a:blip r:embed="rId6"/>
          <a:stretch>
            <a:fillRect/>
          </a:stretch>
        </p:blipFill>
        <p:spPr>
          <a:xfrm>
            <a:off x="5715354" y="2898742"/>
            <a:ext cx="4426080" cy="2139881"/>
          </a:xfrm>
          <a:prstGeom prst="rect">
            <a:avLst/>
          </a:prstGeom>
        </p:spPr>
      </p:pic>
    </p:spTree>
    <p:extLst>
      <p:ext uri="{BB962C8B-B14F-4D97-AF65-F5344CB8AC3E}">
        <p14:creationId xmlns:p14="http://schemas.microsoft.com/office/powerpoint/2010/main" val="1762508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CD14BA3-8A73-44D2-B704-217A0112F877}"/>
              </a:ext>
            </a:extLst>
          </p:cNvPr>
          <p:cNvSpPr txBox="1">
            <a:spLocks/>
          </p:cNvSpPr>
          <p:nvPr/>
        </p:nvSpPr>
        <p:spPr>
          <a:xfrm>
            <a:off x="268525" y="792599"/>
            <a:ext cx="8644380" cy="9100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FFFFFF"/>
                </a:solidFill>
                <a:latin typeface="Headline One" panose="00000400000000000000" pitchFamily="2" charset="0"/>
              </a:rPr>
              <a:t>2. let’s PRACTICE WITH                        !</a:t>
            </a:r>
          </a:p>
        </p:txBody>
      </p:sp>
      <p:pic>
        <p:nvPicPr>
          <p:cNvPr id="2" name="Image 11">
            <a:extLst>
              <a:ext uri="{FF2B5EF4-FFF2-40B4-BE49-F238E27FC236}">
                <a16:creationId xmlns:a16="http://schemas.microsoft.com/office/drawing/2014/main" id="{15B359CD-9C99-4CE5-B0A3-5EBA3EA4C9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88826" cy="6856215"/>
          </a:xfrm>
          <a:prstGeom prst="rect">
            <a:avLst/>
          </a:prstGeom>
        </p:spPr>
      </p:pic>
      <p:sp>
        <p:nvSpPr>
          <p:cNvPr id="12" name="Rectangle 11">
            <a:extLst>
              <a:ext uri="{FF2B5EF4-FFF2-40B4-BE49-F238E27FC236}">
                <a16:creationId xmlns:a16="http://schemas.microsoft.com/office/drawing/2014/main" id="{C8431328-F049-42B4-9937-0A094F5C343C}"/>
              </a:ext>
            </a:extLst>
          </p:cNvPr>
          <p:cNvSpPr/>
          <p:nvPr/>
        </p:nvSpPr>
        <p:spPr>
          <a:xfrm>
            <a:off x="0" y="-11210"/>
            <a:ext cx="12192000" cy="686742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pic>
        <p:nvPicPr>
          <p:cNvPr id="10" name="Image 9">
            <a:extLst>
              <a:ext uri="{FF2B5EF4-FFF2-40B4-BE49-F238E27FC236}">
                <a16:creationId xmlns:a16="http://schemas.microsoft.com/office/drawing/2014/main" id="{C1400113-0436-4967-98F4-C96B3E44B7C2}"/>
              </a:ext>
            </a:extLst>
          </p:cNvPr>
          <p:cNvPicPr>
            <a:picLocks noChangeAspect="1"/>
          </p:cNvPicPr>
          <p:nvPr/>
        </p:nvPicPr>
        <p:blipFill>
          <a:blip r:embed="rId3"/>
          <a:stretch>
            <a:fillRect/>
          </a:stretch>
        </p:blipFill>
        <p:spPr>
          <a:xfrm>
            <a:off x="10039202" y="5518752"/>
            <a:ext cx="1613001" cy="822960"/>
          </a:xfrm>
          <a:prstGeom prst="rect">
            <a:avLst/>
          </a:prstGeom>
        </p:spPr>
      </p:pic>
      <p:sp>
        <p:nvSpPr>
          <p:cNvPr id="11" name="Subtitle 2">
            <a:extLst>
              <a:ext uri="{FF2B5EF4-FFF2-40B4-BE49-F238E27FC236}">
                <a16:creationId xmlns:a16="http://schemas.microsoft.com/office/drawing/2014/main" id="{F6700BFD-5344-4C3C-8ECB-E6CC629EF6FB}"/>
              </a:ext>
            </a:extLst>
          </p:cNvPr>
          <p:cNvSpPr txBox="1">
            <a:spLocks/>
          </p:cNvSpPr>
          <p:nvPr/>
        </p:nvSpPr>
        <p:spPr>
          <a:xfrm>
            <a:off x="9794746" y="5073016"/>
            <a:ext cx="2101913" cy="2783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20000"/>
              </a:lnSpc>
              <a:spcBef>
                <a:spcPts val="600"/>
              </a:spcBef>
              <a:spcAft>
                <a:spcPts val="600"/>
              </a:spcAft>
            </a:pPr>
            <a:r>
              <a:rPr lang="en-ZA" sz="1300" dirty="0">
                <a:solidFill>
                  <a:schemeClr val="bg1"/>
                </a:solidFill>
                <a:latin typeface="Segoe UI Light" panose="020B0502040204020203" pitchFamily="34" charset="0"/>
                <a:cs typeface="Segoe UI Light" panose="020B0502040204020203" pitchFamily="34" charset="0"/>
              </a:rPr>
              <a:t>AN INITIATIVE BY</a:t>
            </a:r>
          </a:p>
        </p:txBody>
      </p:sp>
      <p:sp>
        <p:nvSpPr>
          <p:cNvPr id="20" name="Rectangle 19">
            <a:extLst>
              <a:ext uri="{FF2B5EF4-FFF2-40B4-BE49-F238E27FC236}">
                <a16:creationId xmlns:a16="http://schemas.microsoft.com/office/drawing/2014/main" id="{121F21AE-8092-4FE1-8F58-F779031253FB}"/>
              </a:ext>
            </a:extLst>
          </p:cNvPr>
          <p:cNvSpPr/>
          <p:nvPr/>
        </p:nvSpPr>
        <p:spPr>
          <a:xfrm>
            <a:off x="0" y="5392415"/>
            <a:ext cx="7800392" cy="1129591"/>
          </a:xfrm>
          <a:prstGeom prst="rect">
            <a:avLst/>
          </a:prstGeom>
          <a:solidFill>
            <a:schemeClr val="tx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0995510-C67F-4C38-BD95-21214ED11648}"/>
              </a:ext>
            </a:extLst>
          </p:cNvPr>
          <p:cNvPicPr>
            <a:picLocks noChangeAspect="1"/>
          </p:cNvPicPr>
          <p:nvPr/>
        </p:nvPicPr>
        <p:blipFill>
          <a:blip r:embed="rId4"/>
          <a:stretch>
            <a:fillRect/>
          </a:stretch>
        </p:blipFill>
        <p:spPr>
          <a:xfrm>
            <a:off x="-6316" y="5392326"/>
            <a:ext cx="8919221" cy="1286367"/>
          </a:xfrm>
          <a:prstGeom prst="rect">
            <a:avLst/>
          </a:prstGeom>
        </p:spPr>
      </p:pic>
      <p:pic>
        <p:nvPicPr>
          <p:cNvPr id="22" name="Image 8">
            <a:extLst>
              <a:ext uri="{FF2B5EF4-FFF2-40B4-BE49-F238E27FC236}">
                <a16:creationId xmlns:a16="http://schemas.microsoft.com/office/drawing/2014/main" id="{272B9515-C12E-492D-8254-B7D5D6C262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94327" y="396238"/>
            <a:ext cx="1702750" cy="1702750"/>
          </a:xfrm>
          <a:prstGeom prst="rect">
            <a:avLst/>
          </a:prstGeom>
        </p:spPr>
      </p:pic>
      <p:pic>
        <p:nvPicPr>
          <p:cNvPr id="8" name="Image 2">
            <a:extLst>
              <a:ext uri="{FF2B5EF4-FFF2-40B4-BE49-F238E27FC236}">
                <a16:creationId xmlns:a16="http://schemas.microsoft.com/office/drawing/2014/main" id="{21F315A6-C984-4FBF-B798-095AF1032E4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820583" y="5528003"/>
            <a:ext cx="2579839" cy="868680"/>
          </a:xfrm>
          <a:prstGeom prst="rect">
            <a:avLst/>
          </a:prstGeom>
        </p:spPr>
      </p:pic>
    </p:spTree>
    <p:extLst>
      <p:ext uri="{BB962C8B-B14F-4D97-AF65-F5344CB8AC3E}">
        <p14:creationId xmlns:p14="http://schemas.microsoft.com/office/powerpoint/2010/main" val="61967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A418052-4838-41FE-84B7-A03AA0A0ED48}"/>
              </a:ext>
            </a:extLst>
          </p:cNvPr>
          <p:cNvPicPr>
            <a:picLocks noChangeAspect="1"/>
          </p:cNvPicPr>
          <p:nvPr/>
        </p:nvPicPr>
        <p:blipFill>
          <a:blip r:embed="rId2"/>
          <a:stretch>
            <a:fillRect/>
          </a:stretch>
        </p:blipFill>
        <p:spPr>
          <a:xfrm>
            <a:off x="141555" y="283455"/>
            <a:ext cx="4237087" cy="1188823"/>
          </a:xfrm>
          <a:prstGeom prst="rect">
            <a:avLst/>
          </a:prstGeom>
        </p:spPr>
      </p:pic>
      <p:sp>
        <p:nvSpPr>
          <p:cNvPr id="8" name="Title 5">
            <a:extLst>
              <a:ext uri="{FF2B5EF4-FFF2-40B4-BE49-F238E27FC236}">
                <a16:creationId xmlns:a16="http://schemas.microsoft.com/office/drawing/2014/main" id="{6C91DD6B-67DC-4ED0-A9C0-44BB8E0218F4}"/>
              </a:ext>
            </a:extLst>
          </p:cNvPr>
          <p:cNvSpPr txBox="1">
            <a:spLocks/>
          </p:cNvSpPr>
          <p:nvPr/>
        </p:nvSpPr>
        <p:spPr bwMode="gray">
          <a:xfrm>
            <a:off x="5501172" y="847367"/>
            <a:ext cx="4021376" cy="1086472"/>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600"/>
              </a:spcBef>
            </a:pPr>
            <a:r>
              <a:rPr lang="en" sz="4000" dirty="0">
                <a:solidFill>
                  <a:srgbClr val="5E5252"/>
                </a:solidFill>
                <a:latin typeface="Headline One" panose="00000400000000000000" pitchFamily="2" charset="0"/>
                <a:cs typeface="Segoe UI Light"/>
              </a:rPr>
              <a:t>What is                     ?</a:t>
            </a:r>
            <a:endParaRPr lang="en" sz="2000" dirty="0">
              <a:solidFill>
                <a:srgbClr val="5E5252"/>
              </a:solidFill>
              <a:latin typeface="Segoe UI Light"/>
              <a:cs typeface="Segoe UI Light"/>
            </a:endParaRPr>
          </a:p>
        </p:txBody>
      </p:sp>
      <p:pic>
        <p:nvPicPr>
          <p:cNvPr id="14" name="Picture 131"/>
          <p:cNvPicPr/>
          <p:nvPr/>
        </p:nvPicPr>
        <p:blipFill>
          <a:blip r:embed="rId3">
            <a:extLst>
              <a:ext uri="{28A0092B-C50C-407E-A947-70E740481C1C}">
                <a14:useLocalDpi xmlns:a14="http://schemas.microsoft.com/office/drawing/2010/main"/>
              </a:ext>
            </a:extLst>
          </a:blip>
          <a:srcRect/>
          <a:stretch>
            <a:fillRect/>
          </a:stretch>
        </p:blipFill>
        <p:spPr bwMode="auto">
          <a:xfrm>
            <a:off x="7511860" y="1216594"/>
            <a:ext cx="4414887" cy="2594500"/>
          </a:xfrm>
          <a:prstGeom prst="rect">
            <a:avLst/>
          </a:prstGeom>
          <a:noFill/>
          <a:ln>
            <a:noFill/>
          </a:ln>
        </p:spPr>
      </p:pic>
      <p:sp>
        <p:nvSpPr>
          <p:cNvPr id="10" name="Title 5"/>
          <p:cNvSpPr txBox="1">
            <a:spLocks/>
          </p:cNvSpPr>
          <p:nvPr/>
        </p:nvSpPr>
        <p:spPr bwMode="gray">
          <a:xfrm>
            <a:off x="8170624" y="0"/>
            <a:ext cx="4021376" cy="755999"/>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3600" dirty="0">
                <a:solidFill>
                  <a:srgbClr val="FFFFFF"/>
                </a:solidFill>
                <a:latin typeface="Headline One HPLHS"/>
                <a:cs typeface="Headline One HPLHS"/>
              </a:rPr>
              <a:t>Computational thinking</a:t>
            </a:r>
          </a:p>
        </p:txBody>
      </p:sp>
      <p:sp>
        <p:nvSpPr>
          <p:cNvPr id="12" name="Title 5"/>
          <p:cNvSpPr txBox="1">
            <a:spLocks/>
          </p:cNvSpPr>
          <p:nvPr/>
        </p:nvSpPr>
        <p:spPr bwMode="gray">
          <a:xfrm>
            <a:off x="362848" y="1425268"/>
            <a:ext cx="5585465" cy="4166648"/>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 sz="2100" dirty="0">
                <a:solidFill>
                  <a:srgbClr val="5E5252"/>
                </a:solidFill>
                <a:latin typeface="Segoe UI Light"/>
                <a:cs typeface="Segoe UI Light"/>
              </a:rPr>
              <a:t>A very powerful programming </a:t>
            </a:r>
            <a:br>
              <a:rPr lang="en" sz="2100" dirty="0">
                <a:solidFill>
                  <a:srgbClr val="5E5252"/>
                </a:solidFill>
                <a:latin typeface="Segoe UI Light"/>
                <a:cs typeface="Segoe UI Light"/>
              </a:rPr>
            </a:br>
            <a:r>
              <a:rPr lang="en" sz="2100" dirty="0">
                <a:solidFill>
                  <a:srgbClr val="5E5252"/>
                </a:solidFill>
                <a:latin typeface="Segoe UI Light"/>
                <a:cs typeface="Segoe UI Light"/>
              </a:rPr>
              <a:t>language developed by the </a:t>
            </a:r>
            <a:br>
              <a:rPr lang="en" sz="2100" dirty="0">
                <a:solidFill>
                  <a:srgbClr val="5E5252"/>
                </a:solidFill>
                <a:latin typeface="Segoe UI Light"/>
                <a:cs typeface="Segoe UI Light"/>
              </a:rPr>
            </a:br>
            <a:r>
              <a:rPr lang="en" sz="2100" dirty="0">
                <a:solidFill>
                  <a:srgbClr val="5E5252"/>
                </a:solidFill>
                <a:latin typeface="Segoe UI Light"/>
                <a:cs typeface="Segoe UI Light"/>
              </a:rPr>
              <a:t>MIT Media Lab to simplify the face of </a:t>
            </a:r>
            <a:br>
              <a:rPr lang="en" sz="2100" dirty="0">
                <a:solidFill>
                  <a:srgbClr val="5E5252"/>
                </a:solidFill>
                <a:latin typeface="Segoe UI Light"/>
                <a:cs typeface="Segoe UI Light"/>
              </a:rPr>
            </a:br>
            <a:r>
              <a:rPr lang="en" sz="2100" dirty="0">
                <a:solidFill>
                  <a:srgbClr val="5E5252"/>
                </a:solidFill>
                <a:latin typeface="Segoe UI Light"/>
                <a:cs typeface="Segoe UI Light"/>
              </a:rPr>
              <a:t>coding form the young generation.</a:t>
            </a:r>
          </a:p>
          <a:p>
            <a:pPr>
              <a:lnSpc>
                <a:spcPct val="100000"/>
              </a:lnSpc>
              <a:spcBef>
                <a:spcPts val="0"/>
              </a:spcBef>
            </a:pPr>
            <a:endParaRPr lang="en" sz="2100" b="1" dirty="0">
              <a:solidFill>
                <a:srgbClr val="5E5252"/>
              </a:solidFill>
              <a:latin typeface="Segoe UI Light"/>
              <a:cs typeface="Segoe UI Light"/>
            </a:endParaRPr>
          </a:p>
          <a:p>
            <a:pPr>
              <a:lnSpc>
                <a:spcPct val="100000"/>
              </a:lnSpc>
              <a:spcBef>
                <a:spcPts val="0"/>
              </a:spcBef>
            </a:pPr>
            <a:r>
              <a:rPr lang="en" sz="2100" dirty="0">
                <a:solidFill>
                  <a:srgbClr val="5E5252"/>
                </a:solidFill>
                <a:latin typeface="Segoe UI Light"/>
                <a:cs typeface="Segoe UI Light"/>
              </a:rPr>
              <a:t>Based on a block-building approach, it uses a simple structure of visual bricks or blocks of computer code that snap and interlock together.</a:t>
            </a:r>
          </a:p>
          <a:p>
            <a:pPr>
              <a:lnSpc>
                <a:spcPct val="100000"/>
              </a:lnSpc>
              <a:spcBef>
                <a:spcPts val="0"/>
              </a:spcBef>
            </a:pPr>
            <a:endParaRPr lang="en" sz="2100" dirty="0">
              <a:solidFill>
                <a:srgbClr val="5E5252"/>
              </a:solidFill>
              <a:latin typeface="Segoe UI Light"/>
              <a:cs typeface="Segoe UI Light"/>
            </a:endParaRPr>
          </a:p>
          <a:p>
            <a:pPr>
              <a:lnSpc>
                <a:spcPct val="100000"/>
              </a:lnSpc>
              <a:spcBef>
                <a:spcPts val="0"/>
              </a:spcBef>
            </a:pPr>
            <a:r>
              <a:rPr lang="en" sz="2100" dirty="0">
                <a:solidFill>
                  <a:srgbClr val="5E5252"/>
                </a:solidFill>
                <a:latin typeface="Segoe UI Light"/>
                <a:cs typeface="Segoe UI Light"/>
              </a:rPr>
              <a:t>Can be use</a:t>
            </a:r>
            <a:r>
              <a:rPr lang="fr-FR" sz="2100" dirty="0">
                <a:solidFill>
                  <a:srgbClr val="5E5252"/>
                </a:solidFill>
                <a:latin typeface="Segoe UI Light"/>
                <a:cs typeface="Segoe UI Light"/>
              </a:rPr>
              <a:t>d</a:t>
            </a:r>
            <a:r>
              <a:rPr lang="en" sz="2100" dirty="0">
                <a:solidFill>
                  <a:srgbClr val="5E5252"/>
                </a:solidFill>
                <a:latin typeface="Segoe UI Light"/>
                <a:cs typeface="Segoe UI Light"/>
              </a:rPr>
              <a:t> for a range of subjects across the school curriculum. </a:t>
            </a:r>
          </a:p>
          <a:p>
            <a:pPr>
              <a:lnSpc>
                <a:spcPct val="100000"/>
              </a:lnSpc>
              <a:spcBef>
                <a:spcPts val="0"/>
              </a:spcBef>
            </a:pPr>
            <a:endParaRPr lang="en" sz="2100" dirty="0">
              <a:solidFill>
                <a:srgbClr val="5E5252"/>
              </a:solidFill>
              <a:latin typeface="Segoe UI Light"/>
              <a:cs typeface="Segoe UI Light"/>
            </a:endParaRPr>
          </a:p>
          <a:p>
            <a:pPr>
              <a:lnSpc>
                <a:spcPct val="100000"/>
              </a:lnSpc>
              <a:spcBef>
                <a:spcPts val="0"/>
              </a:spcBef>
            </a:pPr>
            <a:r>
              <a:rPr lang="fr-FR" sz="2100" dirty="0">
                <a:solidFill>
                  <a:srgbClr val="5E5252"/>
                </a:solidFill>
                <a:latin typeface="Segoe UI Light"/>
                <a:cs typeface="Segoe UI Light"/>
              </a:rPr>
              <a:t>F</a:t>
            </a:r>
            <a:r>
              <a:rPr lang="en" sz="2100" dirty="0">
                <a:solidFill>
                  <a:srgbClr val="5E5252"/>
                </a:solidFill>
                <a:latin typeface="Segoe UI Light"/>
                <a:cs typeface="Segoe UI Light"/>
              </a:rPr>
              <a:t>osters team work and communications by allowing students to create, share and download projects directly to/from the Scratch web site. </a:t>
            </a:r>
          </a:p>
        </p:txBody>
      </p:sp>
      <p:pic>
        <p:nvPicPr>
          <p:cNvPr id="13" name="Picture 90"/>
          <p:cNvPicPr/>
          <p:nvPr/>
        </p:nvPicPr>
        <p:blipFill>
          <a:blip r:embed="rId4"/>
          <a:srcRect/>
          <a:stretch/>
        </p:blipFill>
        <p:spPr>
          <a:xfrm>
            <a:off x="4843427" y="377630"/>
            <a:ext cx="4556288" cy="2565252"/>
          </a:xfrm>
          <a:prstGeom prst="rect">
            <a:avLst/>
          </a:prstGeom>
        </p:spPr>
      </p:pic>
      <p:pic>
        <p:nvPicPr>
          <p:cNvPr id="3" name="Image 2">
            <a:extLst>
              <a:ext uri="{FF2B5EF4-FFF2-40B4-BE49-F238E27FC236}">
                <a16:creationId xmlns:a16="http://schemas.microsoft.com/office/drawing/2014/main" id="{3A4EBE73-F8A6-47FE-9F83-A83D43B2554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860693" y="438800"/>
            <a:ext cx="1946196" cy="655321"/>
          </a:xfrm>
          <a:prstGeom prst="rect">
            <a:avLst/>
          </a:prstGeom>
        </p:spPr>
      </p:pic>
      <p:sp>
        <p:nvSpPr>
          <p:cNvPr id="9" name="Title 5">
            <a:extLst>
              <a:ext uri="{FF2B5EF4-FFF2-40B4-BE49-F238E27FC236}">
                <a16:creationId xmlns:a16="http://schemas.microsoft.com/office/drawing/2014/main" id="{ECB011D5-0A55-432B-8127-B3BBAEFBDB82}"/>
              </a:ext>
            </a:extLst>
          </p:cNvPr>
          <p:cNvSpPr txBox="1">
            <a:spLocks/>
          </p:cNvSpPr>
          <p:nvPr/>
        </p:nvSpPr>
        <p:spPr bwMode="gray">
          <a:xfrm>
            <a:off x="6600334" y="3985019"/>
            <a:ext cx="5326413" cy="2420024"/>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 sz="2100" b="1" dirty="0">
                <a:solidFill>
                  <a:srgbClr val="5E5252"/>
                </a:solidFill>
                <a:latin typeface="Segoe UI Light"/>
                <a:cs typeface="Segoe UI Light"/>
              </a:rPr>
              <a:t>A Program </a:t>
            </a:r>
            <a:r>
              <a:rPr lang="en-US" sz="2100" dirty="0">
                <a:solidFill>
                  <a:srgbClr val="5E5252"/>
                </a:solidFill>
                <a:latin typeface="Segoe UI Light"/>
                <a:cs typeface="Segoe UI Light"/>
              </a:rPr>
              <a:t>i</a:t>
            </a:r>
            <a:r>
              <a:rPr lang="en" sz="2100" dirty="0">
                <a:solidFill>
                  <a:srgbClr val="5E5252"/>
                </a:solidFill>
                <a:latin typeface="Segoe UI Light"/>
                <a:cs typeface="Segoe UI Light"/>
              </a:rPr>
              <a:t>s a set of instructions that tells a computer or other electronic device what to do. The script used is often referred to as ‘code’ or ‘computer code’. </a:t>
            </a:r>
          </a:p>
          <a:p>
            <a:pPr>
              <a:lnSpc>
                <a:spcPct val="100000"/>
              </a:lnSpc>
              <a:spcBef>
                <a:spcPts val="0"/>
              </a:spcBef>
            </a:pPr>
            <a:endParaRPr lang="en" sz="2100" dirty="0">
              <a:solidFill>
                <a:srgbClr val="5E5252"/>
              </a:solidFill>
              <a:latin typeface="Segoe UI Light"/>
              <a:cs typeface="Segoe UI Light"/>
            </a:endParaRPr>
          </a:p>
          <a:p>
            <a:pPr>
              <a:lnSpc>
                <a:spcPct val="100000"/>
              </a:lnSpc>
              <a:spcBef>
                <a:spcPts val="0"/>
              </a:spcBef>
            </a:pPr>
            <a:r>
              <a:rPr lang="en" sz="2100" b="1" dirty="0">
                <a:solidFill>
                  <a:srgbClr val="5E5252"/>
                </a:solidFill>
                <a:latin typeface="Segoe UI Light"/>
                <a:cs typeface="Segoe UI Light"/>
              </a:rPr>
              <a:t>Computer programing </a:t>
            </a:r>
            <a:r>
              <a:rPr lang="en" sz="2100" dirty="0">
                <a:solidFill>
                  <a:srgbClr val="5E5252"/>
                </a:solidFill>
                <a:latin typeface="Segoe UI Light"/>
                <a:cs typeface="Segoe UI Light"/>
              </a:rPr>
              <a:t>or </a:t>
            </a:r>
            <a:r>
              <a:rPr lang="en" sz="2100" b="1" dirty="0">
                <a:solidFill>
                  <a:srgbClr val="5E5252"/>
                </a:solidFill>
                <a:latin typeface="Segoe UI Light"/>
                <a:cs typeface="Segoe UI Light"/>
              </a:rPr>
              <a:t>coding</a:t>
            </a:r>
            <a:r>
              <a:rPr lang="en" sz="2100" dirty="0">
                <a:solidFill>
                  <a:srgbClr val="5E5252"/>
                </a:solidFill>
                <a:latin typeface="Segoe UI Light"/>
                <a:cs typeface="Segoe UI Light"/>
              </a:rPr>
              <a:t> is the process of writing code. </a:t>
            </a:r>
          </a:p>
        </p:txBody>
      </p:sp>
    </p:spTree>
    <p:extLst>
      <p:ext uri="{BB962C8B-B14F-4D97-AF65-F5344CB8AC3E}">
        <p14:creationId xmlns:p14="http://schemas.microsoft.com/office/powerpoint/2010/main" val="40628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4CA42ED-6C57-4422-BAFC-2618CE4BF4E0}"/>
              </a:ext>
            </a:extLst>
          </p:cNvPr>
          <p:cNvPicPr>
            <a:picLocks noChangeAspect="1"/>
          </p:cNvPicPr>
          <p:nvPr/>
        </p:nvPicPr>
        <p:blipFill>
          <a:blip r:embed="rId2"/>
          <a:stretch>
            <a:fillRect/>
          </a:stretch>
        </p:blipFill>
        <p:spPr>
          <a:xfrm>
            <a:off x="25229" y="104687"/>
            <a:ext cx="3724979" cy="1530229"/>
          </a:xfrm>
          <a:prstGeom prst="rect">
            <a:avLst/>
          </a:prstGeom>
        </p:spPr>
      </p:pic>
      <p:sp>
        <p:nvSpPr>
          <p:cNvPr id="12" name="Title 5"/>
          <p:cNvSpPr txBox="1">
            <a:spLocks/>
          </p:cNvSpPr>
          <p:nvPr/>
        </p:nvSpPr>
        <p:spPr bwMode="gray">
          <a:xfrm>
            <a:off x="5758200" y="1691144"/>
            <a:ext cx="3536628" cy="13373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US" sz="3700" dirty="0">
                <a:solidFill>
                  <a:srgbClr val="5E5252"/>
                </a:solidFill>
                <a:latin typeface="Headline One HPLHS"/>
                <a:cs typeface="Headline One HPLHS"/>
              </a:rPr>
              <a:t>Let’s Practice </a:t>
            </a:r>
          </a:p>
          <a:p>
            <a:pPr>
              <a:spcBef>
                <a:spcPts val="600"/>
              </a:spcBef>
            </a:pPr>
            <a:r>
              <a:rPr lang="en-US" sz="3700" dirty="0">
                <a:solidFill>
                  <a:srgbClr val="5E5252"/>
                </a:solidFill>
                <a:latin typeface="Headline One HPLHS"/>
                <a:cs typeface="Headline One HPLHS"/>
              </a:rPr>
              <a:t>With                        !  </a:t>
            </a:r>
          </a:p>
        </p:txBody>
      </p:sp>
      <p:sp>
        <p:nvSpPr>
          <p:cNvPr id="4" name="ZoneTexte 3"/>
          <p:cNvSpPr txBox="1"/>
          <p:nvPr/>
        </p:nvSpPr>
        <p:spPr>
          <a:xfrm>
            <a:off x="313412" y="4664321"/>
            <a:ext cx="3072932" cy="830997"/>
          </a:xfrm>
          <a:prstGeom prst="rect">
            <a:avLst/>
          </a:prstGeom>
          <a:noFill/>
        </p:spPr>
        <p:txBody>
          <a:bodyPr wrap="square" rtlCol="0">
            <a:spAutoFit/>
          </a:bodyPr>
          <a:lstStyle/>
          <a:p>
            <a:pPr algn="ctr"/>
            <a:r>
              <a:rPr lang="en" sz="2400" dirty="0">
                <a:latin typeface="Segoe UI Light"/>
                <a:cs typeface="Segoe UI Light"/>
              </a:rPr>
              <a:t>Open it and let’s get started!  </a:t>
            </a:r>
          </a:p>
        </p:txBody>
      </p:sp>
      <p:pic>
        <p:nvPicPr>
          <p:cNvPr id="5" name="Image 4">
            <a:extLst>
              <a:ext uri="{FF2B5EF4-FFF2-40B4-BE49-F238E27FC236}">
                <a16:creationId xmlns:a16="http://schemas.microsoft.com/office/drawing/2014/main" id="{3B6087F5-69F8-4570-A7E6-148ABB45D4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492" y="2232568"/>
            <a:ext cx="2790774" cy="2431753"/>
          </a:xfrm>
          <a:prstGeom prst="rect">
            <a:avLst/>
          </a:prstGeom>
        </p:spPr>
      </p:pic>
      <p:pic>
        <p:nvPicPr>
          <p:cNvPr id="8" name="Image 7">
            <a:extLst>
              <a:ext uri="{FF2B5EF4-FFF2-40B4-BE49-F238E27FC236}">
                <a16:creationId xmlns:a16="http://schemas.microsoft.com/office/drawing/2014/main" id="{059E657C-56C0-4608-B7E7-A811EC78D7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0912" y="2659493"/>
            <a:ext cx="737933" cy="737933"/>
          </a:xfrm>
          <a:prstGeom prst="rect">
            <a:avLst/>
          </a:prstGeom>
        </p:spPr>
      </p:pic>
      <p:sp>
        <p:nvSpPr>
          <p:cNvPr id="13" name="ZoneTexte 12">
            <a:extLst>
              <a:ext uri="{FF2B5EF4-FFF2-40B4-BE49-F238E27FC236}">
                <a16:creationId xmlns:a16="http://schemas.microsoft.com/office/drawing/2014/main" id="{C205D455-8FB2-4051-8916-D764D1F26093}"/>
              </a:ext>
            </a:extLst>
          </p:cNvPr>
          <p:cNvSpPr txBox="1"/>
          <p:nvPr/>
        </p:nvSpPr>
        <p:spPr>
          <a:xfrm>
            <a:off x="1510098" y="3328940"/>
            <a:ext cx="1120172" cy="261610"/>
          </a:xfrm>
          <a:prstGeom prst="rect">
            <a:avLst/>
          </a:prstGeom>
          <a:noFill/>
        </p:spPr>
        <p:txBody>
          <a:bodyPr wrap="square" rtlCol="0">
            <a:spAutoFit/>
          </a:bodyPr>
          <a:lstStyle/>
          <a:p>
            <a:r>
              <a:rPr lang="en-US" sz="1100" dirty="0">
                <a:solidFill>
                  <a:schemeClr val="bg1"/>
                </a:solidFill>
                <a:latin typeface="Segoe UI Light"/>
                <a:cs typeface="Segoe UI Light"/>
              </a:rPr>
              <a:t>Scratch 3</a:t>
            </a:r>
            <a:endParaRPr lang="en" sz="1100" dirty="0">
              <a:solidFill>
                <a:schemeClr val="bg1"/>
              </a:solidFill>
              <a:latin typeface="Segoe UI Light"/>
              <a:cs typeface="Segoe UI Light"/>
            </a:endParaRPr>
          </a:p>
        </p:txBody>
      </p:sp>
      <p:pic>
        <p:nvPicPr>
          <p:cNvPr id="6" name="Image 5" descr="Une image contenant capture d’écran, ordinateur&#10;&#10;Description générée automatiquement">
            <a:extLst>
              <a:ext uri="{FF2B5EF4-FFF2-40B4-BE49-F238E27FC236}">
                <a16:creationId xmlns:a16="http://schemas.microsoft.com/office/drawing/2014/main" id="{36713D24-3B17-47BC-8829-43B2CE7ECD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8758" y="1065257"/>
            <a:ext cx="8066113" cy="4430061"/>
          </a:xfrm>
          <a:prstGeom prst="rect">
            <a:avLst/>
          </a:prstGeom>
        </p:spPr>
      </p:pic>
      <p:pic>
        <p:nvPicPr>
          <p:cNvPr id="3" name="Image 2">
            <a:extLst>
              <a:ext uri="{FF2B5EF4-FFF2-40B4-BE49-F238E27FC236}">
                <a16:creationId xmlns:a16="http://schemas.microsoft.com/office/drawing/2014/main" id="{0D1A0474-06D3-48E5-9EFF-C25436ACB27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153072" y="746250"/>
            <a:ext cx="1946196" cy="655321"/>
          </a:xfrm>
          <a:prstGeom prst="rect">
            <a:avLst/>
          </a:prstGeom>
        </p:spPr>
      </p:pic>
    </p:spTree>
    <p:extLst>
      <p:ext uri="{BB962C8B-B14F-4D97-AF65-F5344CB8AC3E}">
        <p14:creationId xmlns:p14="http://schemas.microsoft.com/office/powerpoint/2010/main" val="1406867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CD14BA3-8A73-44D2-B704-217A0112F877}"/>
              </a:ext>
            </a:extLst>
          </p:cNvPr>
          <p:cNvSpPr txBox="1">
            <a:spLocks/>
          </p:cNvSpPr>
          <p:nvPr/>
        </p:nvSpPr>
        <p:spPr>
          <a:xfrm>
            <a:off x="452485" y="145019"/>
            <a:ext cx="5354426" cy="9100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FFFFFF"/>
                </a:solidFill>
                <a:latin typeface="Headline One" panose="00000400000000000000" pitchFamily="2" charset="0"/>
              </a:rPr>
              <a:t>Additional resources...</a:t>
            </a:r>
          </a:p>
        </p:txBody>
      </p:sp>
      <p:pic>
        <p:nvPicPr>
          <p:cNvPr id="7" name="Picture 6" descr="A group of people posing for a photo&#10;&#10;Description automatically generated">
            <a:extLst>
              <a:ext uri="{FF2B5EF4-FFF2-40B4-BE49-F238E27FC236}">
                <a16:creationId xmlns:a16="http://schemas.microsoft.com/office/drawing/2014/main" id="{85C6E76A-CD74-40C3-811D-4B4FE61534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2" name="Rectangle 11">
            <a:extLst>
              <a:ext uri="{FF2B5EF4-FFF2-40B4-BE49-F238E27FC236}">
                <a16:creationId xmlns:a16="http://schemas.microsoft.com/office/drawing/2014/main" id="{C8431328-F049-42B4-9937-0A094F5C343C}"/>
              </a:ext>
            </a:extLst>
          </p:cNvPr>
          <p:cNvSpPr/>
          <p:nvPr/>
        </p:nvSpPr>
        <p:spPr>
          <a:xfrm>
            <a:off x="0" y="-9425"/>
            <a:ext cx="12192000" cy="686742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pic>
        <p:nvPicPr>
          <p:cNvPr id="9" name="Image 8">
            <a:extLst>
              <a:ext uri="{FF2B5EF4-FFF2-40B4-BE49-F238E27FC236}">
                <a16:creationId xmlns:a16="http://schemas.microsoft.com/office/drawing/2014/main" id="{A53E551D-E384-48DB-8246-24600243C1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8525" y="5010231"/>
            <a:ext cx="1702750" cy="1702750"/>
          </a:xfrm>
          <a:prstGeom prst="rect">
            <a:avLst/>
          </a:prstGeom>
        </p:spPr>
      </p:pic>
      <p:pic>
        <p:nvPicPr>
          <p:cNvPr id="10" name="Image 9">
            <a:extLst>
              <a:ext uri="{FF2B5EF4-FFF2-40B4-BE49-F238E27FC236}">
                <a16:creationId xmlns:a16="http://schemas.microsoft.com/office/drawing/2014/main" id="{C1400113-0436-4967-98F4-C96B3E44B7C2}"/>
              </a:ext>
            </a:extLst>
          </p:cNvPr>
          <p:cNvPicPr>
            <a:picLocks noChangeAspect="1"/>
          </p:cNvPicPr>
          <p:nvPr/>
        </p:nvPicPr>
        <p:blipFill>
          <a:blip r:embed="rId4"/>
          <a:stretch>
            <a:fillRect/>
          </a:stretch>
        </p:blipFill>
        <p:spPr>
          <a:xfrm>
            <a:off x="10283658" y="5790662"/>
            <a:ext cx="1613001" cy="822960"/>
          </a:xfrm>
          <a:prstGeom prst="rect">
            <a:avLst/>
          </a:prstGeom>
        </p:spPr>
      </p:pic>
      <p:sp>
        <p:nvSpPr>
          <p:cNvPr id="11" name="Subtitle 2">
            <a:extLst>
              <a:ext uri="{FF2B5EF4-FFF2-40B4-BE49-F238E27FC236}">
                <a16:creationId xmlns:a16="http://schemas.microsoft.com/office/drawing/2014/main" id="{F6700BFD-5344-4C3C-8ECB-E6CC629EF6FB}"/>
              </a:ext>
            </a:extLst>
          </p:cNvPr>
          <p:cNvSpPr txBox="1">
            <a:spLocks/>
          </p:cNvSpPr>
          <p:nvPr/>
        </p:nvSpPr>
        <p:spPr>
          <a:xfrm>
            <a:off x="8881386" y="6027762"/>
            <a:ext cx="2101913" cy="27839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spcBef>
                <a:spcPts val="600"/>
              </a:spcBef>
              <a:spcAft>
                <a:spcPts val="600"/>
              </a:spcAft>
            </a:pPr>
            <a:r>
              <a:rPr lang="en-ZA" sz="1300" dirty="0">
                <a:solidFill>
                  <a:schemeClr val="bg1"/>
                </a:solidFill>
                <a:latin typeface="Segoe UI Light" panose="020B0502040204020203" pitchFamily="34" charset="0"/>
                <a:cs typeface="Segoe UI Light" panose="020B0502040204020203" pitchFamily="34" charset="0"/>
              </a:rPr>
              <a:t>AN INITIATIVE BY</a:t>
            </a:r>
          </a:p>
        </p:txBody>
      </p:sp>
      <p:pic>
        <p:nvPicPr>
          <p:cNvPr id="14" name="Image 13">
            <a:extLst>
              <a:ext uri="{FF2B5EF4-FFF2-40B4-BE49-F238E27FC236}">
                <a16:creationId xmlns:a16="http://schemas.microsoft.com/office/drawing/2014/main" id="{3247E91E-2339-4F47-B8B6-6D8E35E6621B}"/>
              </a:ext>
            </a:extLst>
          </p:cNvPr>
          <p:cNvPicPr>
            <a:picLocks noChangeAspect="1"/>
          </p:cNvPicPr>
          <p:nvPr/>
        </p:nvPicPr>
        <p:blipFill>
          <a:blip r:embed="rId5"/>
          <a:stretch>
            <a:fillRect/>
          </a:stretch>
        </p:blipFill>
        <p:spPr>
          <a:xfrm>
            <a:off x="-96869" y="-57399"/>
            <a:ext cx="5633192" cy="1286367"/>
          </a:xfrm>
          <a:prstGeom prst="rect">
            <a:avLst/>
          </a:prstGeom>
        </p:spPr>
      </p:pic>
    </p:spTree>
    <p:extLst>
      <p:ext uri="{BB962C8B-B14F-4D97-AF65-F5344CB8AC3E}">
        <p14:creationId xmlns:p14="http://schemas.microsoft.com/office/powerpoint/2010/main" val="335567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122158D-2EEC-49C7-9140-7AABA96FD6AC}"/>
              </a:ext>
            </a:extLst>
          </p:cNvPr>
          <p:cNvSpPr/>
          <p:nvPr/>
        </p:nvSpPr>
        <p:spPr>
          <a:xfrm>
            <a:off x="246778" y="5624688"/>
            <a:ext cx="10158838" cy="753857"/>
          </a:xfrm>
          <a:prstGeom prst="rect">
            <a:avLst/>
          </a:prstGeom>
          <a:noFill/>
        </p:spPr>
        <p:txBody>
          <a:bodyPr wrap="square" bIns="91416">
            <a:spAutoFit/>
          </a:bodyPr>
          <a:lstStyle/>
          <a:p>
            <a:pPr defTabSz="914126">
              <a:defRPr/>
            </a:pPr>
            <a:r>
              <a:rPr lang="en-US" sz="3999" dirty="0">
                <a:solidFill>
                  <a:srgbClr val="FFFFFF"/>
                </a:solidFill>
                <a:latin typeface="Headline One" panose="00000400000000000000" pitchFamily="2" charset="0"/>
              </a:rPr>
              <a:t>welcome to Africa’s largest digital literacy initiative</a:t>
            </a:r>
          </a:p>
        </p:txBody>
      </p:sp>
      <p:pic>
        <p:nvPicPr>
          <p:cNvPr id="14" name="Image 13">
            <a:extLst>
              <a:ext uri="{FF2B5EF4-FFF2-40B4-BE49-F238E27FC236}">
                <a16:creationId xmlns:a16="http://schemas.microsoft.com/office/drawing/2014/main" id="{BA1A8CC2-4DAD-4EE5-A84A-8AED9D0333E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57" y="-4690"/>
            <a:ext cx="12207914" cy="6861798"/>
          </a:xfrm>
          <a:prstGeom prst="rect">
            <a:avLst/>
          </a:prstGeom>
          <a:solidFill>
            <a:schemeClr val="tx1"/>
          </a:solidFill>
        </p:spPr>
      </p:pic>
      <p:sp>
        <p:nvSpPr>
          <p:cNvPr id="27" name="Rectangle 26">
            <a:extLst>
              <a:ext uri="{FF2B5EF4-FFF2-40B4-BE49-F238E27FC236}">
                <a16:creationId xmlns:a16="http://schemas.microsoft.com/office/drawing/2014/main" id="{60C7F05C-78D8-4C65-A115-4DE75B68BCB8}"/>
              </a:ext>
            </a:extLst>
          </p:cNvPr>
          <p:cNvSpPr/>
          <p:nvPr/>
        </p:nvSpPr>
        <p:spPr>
          <a:xfrm>
            <a:off x="-15918" y="5517899"/>
            <a:ext cx="12211093" cy="967563"/>
          </a:xfrm>
          <a:prstGeom prst="rect">
            <a:avLst/>
          </a:prstGeom>
          <a:solidFill>
            <a:srgbClr val="000000">
              <a:alpha val="78000"/>
            </a:srgbClr>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pic>
        <p:nvPicPr>
          <p:cNvPr id="13" name="Picture 4">
            <a:extLst>
              <a:ext uri="{FF2B5EF4-FFF2-40B4-BE49-F238E27FC236}">
                <a16:creationId xmlns:a16="http://schemas.microsoft.com/office/drawing/2014/main" id="{6924849F-1133-4A9E-8618-FD458AFA6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15170" y="5610848"/>
            <a:ext cx="1530053" cy="780328"/>
          </a:xfrm>
          <a:prstGeom prst="rect">
            <a:avLst/>
          </a:prstGeom>
        </p:spPr>
      </p:pic>
      <p:pic>
        <p:nvPicPr>
          <p:cNvPr id="3" name="Image 2">
            <a:extLst>
              <a:ext uri="{FF2B5EF4-FFF2-40B4-BE49-F238E27FC236}">
                <a16:creationId xmlns:a16="http://schemas.microsoft.com/office/drawing/2014/main" id="{C575584D-031D-48C4-B20B-81B3C104EAED}"/>
              </a:ext>
            </a:extLst>
          </p:cNvPr>
          <p:cNvPicPr>
            <a:picLocks noChangeAspect="1"/>
          </p:cNvPicPr>
          <p:nvPr/>
        </p:nvPicPr>
        <p:blipFill>
          <a:blip r:embed="rId4"/>
          <a:stretch>
            <a:fillRect/>
          </a:stretch>
        </p:blipFill>
        <p:spPr>
          <a:xfrm>
            <a:off x="32027" y="5523224"/>
            <a:ext cx="10373590" cy="1072710"/>
          </a:xfrm>
          <a:prstGeom prst="rect">
            <a:avLst/>
          </a:prstGeom>
        </p:spPr>
      </p:pic>
      <p:sp>
        <p:nvSpPr>
          <p:cNvPr id="23" name="Rectangle 22">
            <a:extLst>
              <a:ext uri="{FF2B5EF4-FFF2-40B4-BE49-F238E27FC236}">
                <a16:creationId xmlns:a16="http://schemas.microsoft.com/office/drawing/2014/main" id="{67E01112-D618-41DD-825D-4F9089EF00BF}"/>
              </a:ext>
            </a:extLst>
          </p:cNvPr>
          <p:cNvSpPr/>
          <p:nvPr/>
        </p:nvSpPr>
        <p:spPr>
          <a:xfrm>
            <a:off x="8778701" y="-9832"/>
            <a:ext cx="2784034" cy="1642689"/>
          </a:xfrm>
          <a:prstGeom prst="rect">
            <a:avLst/>
          </a:prstGeom>
          <a:solidFill>
            <a:srgbClr val="FFFFFF">
              <a:alpha val="78000"/>
            </a:srgbClr>
          </a:solidFill>
          <a:ln w="19050" cap="flat" cmpd="sng" algn="ctr">
            <a:noFill/>
            <a:prstDash val="solid"/>
          </a:ln>
          <a:effectLst/>
        </p:spPr>
        <p:txBody>
          <a:bodyPr lIns="182880" tIns="91440" rIns="182880" bIns="18288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Segoe UI Light"/>
                <a:ea typeface="+mn-ea"/>
                <a:cs typeface="Segoe UI Light"/>
              </a:rPr>
              <a:t>3.85 M</a:t>
            </a:r>
            <a:r>
              <a:rPr kumimoji="0" lang="en-US" sz="2400" b="0" i="0" u="none" strike="noStrike" kern="0" cap="none" spc="0" normalizeH="0" baseline="0" noProof="0" dirty="0">
                <a:ln>
                  <a:noFill/>
                </a:ln>
                <a:solidFill>
                  <a:srgbClr val="000000"/>
                </a:solidFill>
                <a:effectLst/>
                <a:uLnTx/>
                <a:uFillTx/>
                <a:latin typeface="Segoe UI Light"/>
                <a:ea typeface="+mn-ea"/>
                <a:cs typeface="Segoe UI Light"/>
              </a:rPr>
              <a:t> youth and </a:t>
            </a:r>
            <a:r>
              <a:rPr kumimoji="0" lang="en-US" sz="2400" b="1" i="0" u="none" strike="noStrike" kern="0" cap="none" spc="0" normalizeH="0" baseline="0" noProof="0" dirty="0">
                <a:ln>
                  <a:noFill/>
                </a:ln>
                <a:solidFill>
                  <a:srgbClr val="000000"/>
                </a:solidFill>
                <a:effectLst/>
                <a:uLnTx/>
                <a:uFillTx/>
                <a:latin typeface="Segoe UI Light"/>
                <a:ea typeface="+mn-ea"/>
                <a:cs typeface="Segoe UI Light"/>
              </a:rPr>
              <a:t>39,000 </a:t>
            </a:r>
            <a:r>
              <a:rPr kumimoji="0" lang="en-US" sz="2400" b="0" i="0" u="none" strike="noStrike" kern="0" cap="none" spc="0" normalizeH="0" baseline="0" noProof="0" dirty="0">
                <a:ln>
                  <a:noFill/>
                </a:ln>
                <a:solidFill>
                  <a:srgbClr val="000000"/>
                </a:solidFill>
                <a:effectLst/>
                <a:uLnTx/>
                <a:uFillTx/>
                <a:latin typeface="Segoe UI Light"/>
                <a:ea typeface="+mn-ea"/>
                <a:cs typeface="Segoe UI Light"/>
              </a:rPr>
              <a:t>teachers participated in 2019.</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21E0ADA7-FBF7-4F10-83FC-DE6AEE053B9E}"/>
              </a:ext>
            </a:extLst>
          </p:cNvPr>
          <p:cNvSpPr/>
          <p:nvPr/>
        </p:nvSpPr>
        <p:spPr>
          <a:xfrm>
            <a:off x="306116" y="-9832"/>
            <a:ext cx="3675949" cy="1642689"/>
          </a:xfrm>
          <a:prstGeom prst="rect">
            <a:avLst/>
          </a:prstGeom>
          <a:solidFill>
            <a:srgbClr val="FFFFFF">
              <a:alpha val="78000"/>
            </a:srgbClr>
          </a:solidFill>
          <a:ln w="19050" cap="flat" cmpd="sng" algn="ctr">
            <a:noFill/>
            <a:prstDash val="solid"/>
          </a:ln>
          <a:effectLst/>
        </p:spPr>
        <p:txBody>
          <a:bodyPr lIns="182880" tIns="91440" rIns="182880" bIns="18288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Segoe UI Light"/>
                <a:ea typeface="+mn-ea"/>
                <a:cs typeface="Segoe UI Light"/>
              </a:rPr>
              <a:t>ACW creates opportunities for young Africans to learn coding skills for free</a:t>
            </a:r>
          </a:p>
        </p:txBody>
      </p:sp>
      <p:sp>
        <p:nvSpPr>
          <p:cNvPr id="25" name="Rectangle 24">
            <a:extLst>
              <a:ext uri="{FF2B5EF4-FFF2-40B4-BE49-F238E27FC236}">
                <a16:creationId xmlns:a16="http://schemas.microsoft.com/office/drawing/2014/main" id="{CAD109D5-659C-487E-B89B-37DBF61C4FDE}"/>
              </a:ext>
            </a:extLst>
          </p:cNvPr>
          <p:cNvSpPr/>
          <p:nvPr/>
        </p:nvSpPr>
        <p:spPr>
          <a:xfrm>
            <a:off x="4640224" y="-9833"/>
            <a:ext cx="3480318" cy="1642690"/>
          </a:xfrm>
          <a:prstGeom prst="rect">
            <a:avLst/>
          </a:prstGeom>
          <a:solidFill>
            <a:srgbClr val="FFFFFF">
              <a:alpha val="78000"/>
            </a:srgbClr>
          </a:solidFill>
          <a:ln w="19050" cap="flat" cmpd="sng" algn="ctr">
            <a:noFill/>
            <a:prstDash val="solid"/>
          </a:ln>
          <a:effectLst/>
        </p:spPr>
        <p:txBody>
          <a:bodyPr lIns="182880" tIns="91440" rIns="182880" bIns="18288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Segoe UI Light"/>
                <a:ea typeface="+mn-ea"/>
                <a:cs typeface="Segoe UI Light"/>
              </a:rPr>
              <a:t>…and for teachers to be trained on digital learning curricula across the continent.</a:t>
            </a:r>
          </a:p>
        </p:txBody>
      </p:sp>
    </p:spTree>
    <p:extLst>
      <p:ext uri="{BB962C8B-B14F-4D97-AF65-F5344CB8AC3E}">
        <p14:creationId xmlns:p14="http://schemas.microsoft.com/office/powerpoint/2010/main" val="12376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2">
            <a:extLst>
              <a:ext uri="{FF2B5EF4-FFF2-40B4-BE49-F238E27FC236}">
                <a16:creationId xmlns:a16="http://schemas.microsoft.com/office/drawing/2014/main" id="{43FC5B1E-160D-44A1-96B9-A0AFA6E12FE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846490" y="307045"/>
            <a:ext cx="2856742" cy="961919"/>
          </a:xfrm>
          <a:prstGeom prst="rect">
            <a:avLst/>
          </a:prstGeom>
        </p:spPr>
      </p:pic>
      <p:sp>
        <p:nvSpPr>
          <p:cNvPr id="10" name="Title 5">
            <a:extLst>
              <a:ext uri="{FF2B5EF4-FFF2-40B4-BE49-F238E27FC236}">
                <a16:creationId xmlns:a16="http://schemas.microsoft.com/office/drawing/2014/main" id="{DD2C1057-F61D-4A53-8A67-9F6AAAB11BE7}"/>
              </a:ext>
            </a:extLst>
          </p:cNvPr>
          <p:cNvSpPr txBox="1">
            <a:spLocks/>
          </p:cNvSpPr>
          <p:nvPr/>
        </p:nvSpPr>
        <p:spPr bwMode="gray">
          <a:xfrm>
            <a:off x="7057966" y="3498980"/>
            <a:ext cx="4754585" cy="2930966"/>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100" dirty="0">
                <a:solidFill>
                  <a:srgbClr val="5E5252"/>
                </a:solidFill>
                <a:latin typeface="Segoe UI Light"/>
                <a:cs typeface="Segoe UI Light"/>
              </a:rPr>
              <a:t>A project-based Teaching Guide to shed a whole new, fun light on the school curriculum - from algebra and geometry all the way to wildlife and geography.</a:t>
            </a:r>
            <a:endParaRPr lang="en" sz="2100" dirty="0">
              <a:solidFill>
                <a:srgbClr val="5E5252"/>
              </a:solidFill>
              <a:latin typeface="Segoe UI Light"/>
              <a:cs typeface="Segoe UI Light"/>
            </a:endParaRPr>
          </a:p>
        </p:txBody>
      </p:sp>
      <p:sp>
        <p:nvSpPr>
          <p:cNvPr id="11" name="Title 5">
            <a:extLst>
              <a:ext uri="{FF2B5EF4-FFF2-40B4-BE49-F238E27FC236}">
                <a16:creationId xmlns:a16="http://schemas.microsoft.com/office/drawing/2014/main" id="{81A1991D-E53F-4825-86AC-E5E10744D7A0}"/>
              </a:ext>
            </a:extLst>
          </p:cNvPr>
          <p:cNvSpPr txBox="1">
            <a:spLocks/>
          </p:cNvSpPr>
          <p:nvPr/>
        </p:nvSpPr>
        <p:spPr bwMode="gray">
          <a:xfrm>
            <a:off x="582351" y="1217743"/>
            <a:ext cx="11027298" cy="788339"/>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2100" dirty="0">
                <a:solidFill>
                  <a:srgbClr val="5E5252"/>
                </a:solidFill>
                <a:latin typeface="Segoe UI Light"/>
                <a:cs typeface="Segoe UI Light"/>
              </a:rPr>
              <a:t>Teaching Materials developed for Africa Code Week by our Master Instructor Brendan Smith</a:t>
            </a:r>
          </a:p>
          <a:p>
            <a:pPr algn="ctr">
              <a:lnSpc>
                <a:spcPct val="100000"/>
              </a:lnSpc>
              <a:spcBef>
                <a:spcPts val="0"/>
              </a:spcBef>
            </a:pPr>
            <a:r>
              <a:rPr lang="en-US" sz="2100" dirty="0">
                <a:solidFill>
                  <a:srgbClr val="5E5252"/>
                </a:solidFill>
                <a:latin typeface="Segoe UI Light"/>
                <a:cs typeface="Segoe UI Light"/>
                <a:hlinkClick r:id="rId3"/>
              </a:rPr>
              <a:t>https://africacodeweek.org/media/resources/</a:t>
            </a:r>
            <a:r>
              <a:rPr lang="en-US" sz="2100" dirty="0">
                <a:solidFill>
                  <a:srgbClr val="5E5252"/>
                </a:solidFill>
                <a:latin typeface="Segoe UI Light"/>
                <a:cs typeface="Segoe UI Light"/>
              </a:rPr>
              <a:t> </a:t>
            </a:r>
            <a:endParaRPr lang="en" sz="2100" dirty="0">
              <a:solidFill>
                <a:srgbClr val="5E5252"/>
              </a:solidFill>
              <a:latin typeface="Segoe UI Light"/>
              <a:cs typeface="Segoe UI Light"/>
            </a:endParaRPr>
          </a:p>
        </p:txBody>
      </p:sp>
      <p:sp>
        <p:nvSpPr>
          <p:cNvPr id="12" name="Title 5">
            <a:extLst>
              <a:ext uri="{FF2B5EF4-FFF2-40B4-BE49-F238E27FC236}">
                <a16:creationId xmlns:a16="http://schemas.microsoft.com/office/drawing/2014/main" id="{3C39B30A-519A-4FFD-832A-D5B755F92092}"/>
              </a:ext>
            </a:extLst>
          </p:cNvPr>
          <p:cNvSpPr txBox="1">
            <a:spLocks/>
          </p:cNvSpPr>
          <p:nvPr/>
        </p:nvSpPr>
        <p:spPr bwMode="gray">
          <a:xfrm>
            <a:off x="824949" y="3498980"/>
            <a:ext cx="5048915" cy="2930966"/>
          </a:xfrm>
          <a:prstGeom prst="rect">
            <a:avLst/>
          </a:prstGeom>
          <a:no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100" dirty="0">
                <a:solidFill>
                  <a:srgbClr val="5E5252"/>
                </a:solidFill>
                <a:latin typeface="Segoe UI Light"/>
                <a:cs typeface="Segoe UI Light"/>
              </a:rPr>
              <a:t>Your end-to-end guide to the new Scratch 3.0 with 30 fun exercises to empower your students with coding skills.</a:t>
            </a:r>
            <a:endParaRPr lang="en" sz="2100" dirty="0">
              <a:solidFill>
                <a:srgbClr val="5E5252"/>
              </a:solidFill>
              <a:latin typeface="Segoe UI Light"/>
              <a:cs typeface="Segoe UI Light"/>
            </a:endParaRPr>
          </a:p>
        </p:txBody>
      </p:sp>
      <p:cxnSp>
        <p:nvCxnSpPr>
          <p:cNvPr id="14" name="Straight Connector 13">
            <a:extLst>
              <a:ext uri="{FF2B5EF4-FFF2-40B4-BE49-F238E27FC236}">
                <a16:creationId xmlns:a16="http://schemas.microsoft.com/office/drawing/2014/main" id="{C7CB82E5-3C32-49AE-A85B-FBE40E0D9B32}"/>
              </a:ext>
            </a:extLst>
          </p:cNvPr>
          <p:cNvCxnSpPr/>
          <p:nvPr/>
        </p:nvCxnSpPr>
        <p:spPr>
          <a:xfrm>
            <a:off x="6096000" y="2425959"/>
            <a:ext cx="0" cy="337768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9A1E9EB4-3A93-4A26-870D-9F6257E80216}"/>
              </a:ext>
            </a:extLst>
          </p:cNvPr>
          <p:cNvPicPr>
            <a:picLocks noChangeAspect="1"/>
          </p:cNvPicPr>
          <p:nvPr/>
        </p:nvPicPr>
        <p:blipFill>
          <a:blip r:embed="rId4"/>
          <a:stretch>
            <a:fillRect/>
          </a:stretch>
        </p:blipFill>
        <p:spPr>
          <a:xfrm>
            <a:off x="6897122" y="2527665"/>
            <a:ext cx="4462659" cy="963251"/>
          </a:xfrm>
          <a:prstGeom prst="rect">
            <a:avLst/>
          </a:prstGeom>
        </p:spPr>
      </p:pic>
      <p:pic>
        <p:nvPicPr>
          <p:cNvPr id="18" name="Picture 17">
            <a:extLst>
              <a:ext uri="{FF2B5EF4-FFF2-40B4-BE49-F238E27FC236}">
                <a16:creationId xmlns:a16="http://schemas.microsoft.com/office/drawing/2014/main" id="{334211E7-D504-444F-8E13-7DD75E451E40}"/>
              </a:ext>
            </a:extLst>
          </p:cNvPr>
          <p:cNvPicPr>
            <a:picLocks noChangeAspect="1"/>
          </p:cNvPicPr>
          <p:nvPr/>
        </p:nvPicPr>
        <p:blipFill>
          <a:blip r:embed="rId5"/>
          <a:stretch>
            <a:fillRect/>
          </a:stretch>
        </p:blipFill>
        <p:spPr>
          <a:xfrm>
            <a:off x="664584" y="2527666"/>
            <a:ext cx="4804064" cy="963251"/>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0FC54C58-09A5-4BF2-9C86-DE048F552587}"/>
              </a:ext>
            </a:extLst>
          </p:cNvPr>
          <p:cNvPicPr>
            <a:picLocks noChangeAspect="1"/>
          </p:cNvPicPr>
          <p:nvPr/>
        </p:nvPicPr>
        <p:blipFill>
          <a:blip r:embed="rId6"/>
          <a:stretch>
            <a:fillRect/>
          </a:stretch>
        </p:blipFill>
        <p:spPr>
          <a:xfrm>
            <a:off x="5359472" y="4729843"/>
            <a:ext cx="1476375" cy="1895475"/>
          </a:xfrm>
          <a:prstGeom prst="rect">
            <a:avLst/>
          </a:prstGeom>
        </p:spPr>
      </p:pic>
    </p:spTree>
    <p:extLst>
      <p:ext uri="{BB962C8B-B14F-4D97-AF65-F5344CB8AC3E}">
        <p14:creationId xmlns:p14="http://schemas.microsoft.com/office/powerpoint/2010/main" val="42874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812418-A820-4631-B373-CC2379089F1A}"/>
              </a:ext>
            </a:extLst>
          </p:cNvPr>
          <p:cNvSpPr/>
          <p:nvPr/>
        </p:nvSpPr>
        <p:spPr>
          <a:xfrm>
            <a:off x="1409831" y="1875115"/>
            <a:ext cx="4525598" cy="646331"/>
          </a:xfrm>
          <a:prstGeom prst="rect">
            <a:avLst/>
          </a:prstGeom>
        </p:spPr>
        <p:txBody>
          <a:bodyPr wrap="none">
            <a:spAutoFit/>
          </a:bodyPr>
          <a:lstStyle/>
          <a:p>
            <a:r>
              <a:rPr lang="en-ZA" sz="3600" dirty="0">
                <a:solidFill>
                  <a:srgbClr val="0083CA"/>
                </a:solidFill>
                <a:latin typeface="Headline One" panose="00000400000000000000" pitchFamily="2" charset="0"/>
                <a:cs typeface="Segoe UI Light" panose="020B0502040204020203" pitchFamily="34" charset="0"/>
              </a:rPr>
              <a:t>EQUALS Skills Coalition Links</a:t>
            </a:r>
            <a:endParaRPr lang="en-GB" sz="3600" dirty="0">
              <a:solidFill>
                <a:srgbClr val="0083CA"/>
              </a:solidFill>
              <a:latin typeface="Headline One" panose="00000400000000000000" pitchFamily="2" charset="0"/>
              <a:cs typeface="Segoe UI Light" panose="020B0502040204020203" pitchFamily="34" charset="0"/>
            </a:endParaRPr>
          </a:p>
        </p:txBody>
      </p:sp>
      <p:graphicFrame>
        <p:nvGraphicFramePr>
          <p:cNvPr id="4" name="Table 3">
            <a:extLst>
              <a:ext uri="{FF2B5EF4-FFF2-40B4-BE49-F238E27FC236}">
                <a16:creationId xmlns:a16="http://schemas.microsoft.com/office/drawing/2014/main" id="{14B6CB4A-AC8F-46B5-AA60-F4A6CBC4E343}"/>
              </a:ext>
            </a:extLst>
          </p:cNvPr>
          <p:cNvGraphicFramePr>
            <a:graphicFrameLocks noGrp="1"/>
          </p:cNvGraphicFramePr>
          <p:nvPr>
            <p:extLst>
              <p:ext uri="{D42A27DB-BD31-4B8C-83A1-F6EECF244321}">
                <p14:modId xmlns:p14="http://schemas.microsoft.com/office/powerpoint/2010/main" val="2306928536"/>
              </p:ext>
            </p:extLst>
          </p:nvPr>
        </p:nvGraphicFramePr>
        <p:xfrm>
          <a:off x="593889" y="1144473"/>
          <a:ext cx="11076193" cy="4907280"/>
        </p:xfrm>
        <a:graphic>
          <a:graphicData uri="http://schemas.openxmlformats.org/drawingml/2006/table">
            <a:tbl>
              <a:tblPr bandRow="1">
                <a:tableStyleId>{5C22544A-7EE6-4342-B048-85BDC9FD1C3A}</a:tableStyleId>
              </a:tblPr>
              <a:tblGrid>
                <a:gridCol w="5120906">
                  <a:extLst>
                    <a:ext uri="{9D8B030D-6E8A-4147-A177-3AD203B41FA5}">
                      <a16:colId xmlns:a16="http://schemas.microsoft.com/office/drawing/2014/main" val="1577306589"/>
                    </a:ext>
                  </a:extLst>
                </a:gridCol>
                <a:gridCol w="5955287">
                  <a:extLst>
                    <a:ext uri="{9D8B030D-6E8A-4147-A177-3AD203B41FA5}">
                      <a16:colId xmlns:a16="http://schemas.microsoft.com/office/drawing/2014/main" val="3497220370"/>
                    </a:ext>
                  </a:extLst>
                </a:gridCol>
              </a:tblGrid>
              <a:tr h="701040">
                <a:tc>
                  <a:txBody>
                    <a:bodyPr/>
                    <a:lstStyle/>
                    <a:p>
                      <a:pPr marL="112713" marR="72517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rPr>
                        <a:t>Girls Coding Camp</a:t>
                      </a:r>
                      <a:endParaRPr lang="en-ZA" sz="2000" kern="1200" dirty="0">
                        <a:solidFill>
                          <a:srgbClr val="5E5252"/>
                        </a:solidFill>
                        <a:effectLst/>
                        <a:latin typeface="Segoe UI Light" panose="020B0502040204020203" pitchFamily="34" charset="0"/>
                        <a:ea typeface="+mn-ea"/>
                        <a:cs typeface="Segoe UI Light" panose="020B0502040204020203" pitchFamily="34" charset="0"/>
                      </a:endParaRPr>
                    </a:p>
                  </a:txBody>
                  <a:tcPr marL="0" marR="0" marT="0" marB="0" anchor="ctr"/>
                </a:tc>
                <a:tc>
                  <a:txBody>
                    <a:bodyPr/>
                    <a:lstStyle/>
                    <a:p>
                      <a:pPr marL="112713" marR="725170" indent="0" algn="l" defTabSz="914400" rtl="0" eaLnBrk="1" latinLnBrk="0" hangingPunct="1">
                        <a:lnSpc>
                          <a:spcPct val="100000"/>
                        </a:lnSpc>
                        <a:spcBef>
                          <a:spcPts val="0"/>
                        </a:spcBef>
                        <a:spcAft>
                          <a:spcPts val="0"/>
                        </a:spcAft>
                      </a:pPr>
                      <a:r>
                        <a:rPr lang="en-ZA" sz="2000" kern="1200" dirty="0">
                          <a:solidFill>
                            <a:srgbClr val="5E5252"/>
                          </a:solidFill>
                          <a:effectLst/>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http://girlscoding.com.ng/codecamp.html</a:t>
                      </a:r>
                      <a:endParaRPr lang="en-ZA" sz="2000" kern="1200" dirty="0">
                        <a:solidFill>
                          <a:srgbClr val="5E5252"/>
                        </a:solidFill>
                        <a:effectLst/>
                        <a:latin typeface="Segoe UI Light" panose="020B0502040204020203" pitchFamily="34" charset="0"/>
                        <a:ea typeface="+mn-ea"/>
                        <a:cs typeface="Segoe UI Light" panose="020B0502040204020203" pitchFamily="34" charset="0"/>
                      </a:endParaRPr>
                    </a:p>
                  </a:txBody>
                  <a:tcPr marL="0" marR="0" marT="0" marB="0" anchor="ctr"/>
                </a:tc>
                <a:extLst>
                  <a:ext uri="{0D108BD9-81ED-4DB2-BD59-A6C34878D82A}">
                    <a16:rowId xmlns:a16="http://schemas.microsoft.com/office/drawing/2014/main" val="3201242769"/>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rPr>
                        <a:t>Female Role Models</a:t>
                      </a:r>
                    </a:p>
                    <a:p>
                      <a:pPr marL="0" algn="l" defTabSz="914400" rtl="0" eaLnBrk="1" latinLnBrk="0" hangingPunct="1">
                        <a:lnSpc>
                          <a:spcPct val="100000"/>
                        </a:lnSpc>
                        <a:spcBef>
                          <a:spcPts val="0"/>
                        </a:spcBef>
                      </a:pPr>
                      <a:endParaRPr lang="en-GB" sz="20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tc>
                  <a:txBody>
                    <a:bodyPr/>
                    <a:lstStyle/>
                    <a:p>
                      <a:pPr marL="0" algn="l" defTabSz="914400" rtl="0" eaLnBrk="1" latinLnBrk="0" hangingPunct="1">
                        <a:lnSpc>
                          <a:spcPct val="100000"/>
                        </a:lnSpc>
                        <a:spcBef>
                          <a:spcPts val="0"/>
                        </a:spcBef>
                      </a:pPr>
                      <a:r>
                        <a:rPr lang="en-ZA" sz="2000" kern="1200" dirty="0">
                          <a:solidFill>
                            <a:srgbClr val="5E5252"/>
                          </a:solidFill>
                          <a:effectLst/>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https://www.madewithcode.com/mentors/</a:t>
                      </a:r>
                      <a:endParaRPr lang="en-ZA" sz="20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3481154811"/>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rPr>
                        <a:t>How should coding classes be designed to keep especially girls involved and engaged?</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hlinkClick r:id="rId4"/>
                        </a:rPr>
                        <a:t>https://www.youtube.com/watch?v=QvyTEx1wyOY</a:t>
                      </a:r>
                      <a:endParaRPr lang="en-GB" sz="20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428169872"/>
                  </a:ext>
                </a:extLst>
              </a:tr>
              <a:tr h="701040">
                <a:tc>
                  <a:txBody>
                    <a:bodyPr/>
                    <a:lstStyle/>
                    <a:p>
                      <a:pPr marL="0" algn="l" defTabSz="914400" rtl="0" eaLnBrk="1" latinLnBrk="0" hangingPunct="1">
                        <a:lnSpc>
                          <a:spcPct val="100000"/>
                        </a:lnSpc>
                        <a:spcBef>
                          <a:spcPts val="0"/>
                        </a:spcBef>
                        <a:spcAft>
                          <a:spcPts val="0"/>
                        </a:spcAft>
                      </a:pPr>
                      <a:r>
                        <a:rPr lang="en-GB" sz="2000" kern="1200" dirty="0">
                          <a:solidFill>
                            <a:srgbClr val="5E5252"/>
                          </a:solidFill>
                          <a:effectLst/>
                          <a:latin typeface="Segoe UI Light" panose="020B0502040204020203" pitchFamily="34" charset="0"/>
                          <a:ea typeface="+mn-ea"/>
                          <a:cs typeface="Segoe UI Light" panose="020B0502040204020203" pitchFamily="34" charset="0"/>
                        </a:rPr>
                        <a:t>A successful example of how learners use ICT for learning and knowledge construction</a:t>
                      </a:r>
                    </a:p>
                  </a:txBody>
                  <a:tcPr anchor="ctr"/>
                </a:tc>
                <a:tc>
                  <a:txBody>
                    <a:bodyPr/>
                    <a:lstStyle/>
                    <a:p>
                      <a:pPr marL="0" algn="l" defTabSz="914400" rtl="0" eaLnBrk="1" latinLnBrk="0" hangingPunct="1">
                        <a:lnSpc>
                          <a:spcPct val="100000"/>
                        </a:lnSpc>
                        <a:spcBef>
                          <a:spcPts val="0"/>
                        </a:spcBef>
                        <a:spcAft>
                          <a:spcPts val="0"/>
                        </a:spcAft>
                      </a:pPr>
                      <a:r>
                        <a:rPr lang="en-GB" sz="2000" kern="1200" dirty="0">
                          <a:solidFill>
                            <a:srgbClr val="5E5252"/>
                          </a:solidFill>
                          <a:effectLst/>
                          <a:latin typeface="Segoe UI Light" panose="020B0502040204020203" pitchFamily="34" charset="0"/>
                          <a:ea typeface="+mn-ea"/>
                          <a:cs typeface="Segoe UI Light" panose="020B0502040204020203" pitchFamily="34" charset="0"/>
                          <a:hlinkClick r:id="rId5">
                            <a:extLst>
                              <a:ext uri="{A12FA001-AC4F-418D-AE19-62706E023703}">
                                <ahyp:hlinkClr xmlns:ahyp="http://schemas.microsoft.com/office/drawing/2018/hyperlinkcolor" val="tx"/>
                              </a:ext>
                            </a:extLst>
                          </a:hlinkClick>
                        </a:rPr>
                        <a:t>https://www.iamscienceproject.com/</a:t>
                      </a:r>
                      <a:endParaRPr lang="en-GB" sz="20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1341881636"/>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rPr>
                        <a:t>Bridging the Gender Gap</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hlinkClick r:id="rId6">
                            <a:extLst>
                              <a:ext uri="{A12FA001-AC4F-418D-AE19-62706E023703}">
                                <ahyp:hlinkClr xmlns:ahyp="http://schemas.microsoft.com/office/drawing/2018/hyperlinkcolor" val="tx"/>
                              </a:ext>
                            </a:extLst>
                          </a:hlinkClick>
                        </a:rPr>
                        <a:t>https://technovationchallenge.org/get-started/</a:t>
                      </a:r>
                      <a:endParaRPr lang="en-GB" sz="20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4094903571"/>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rPr>
                        <a:t>Video by Maria </a:t>
                      </a:r>
                      <a:r>
                        <a:rPr lang="en-GB" sz="2000" kern="1200" dirty="0" err="1">
                          <a:solidFill>
                            <a:srgbClr val="5E5252"/>
                          </a:solidFill>
                          <a:effectLst/>
                          <a:latin typeface="Segoe UI Light" panose="020B0502040204020203" pitchFamily="34" charset="0"/>
                          <a:ea typeface="+mn-ea"/>
                          <a:cs typeface="Segoe UI Light" panose="020B0502040204020203" pitchFamily="34" charset="0"/>
                        </a:rPr>
                        <a:t>Klawe</a:t>
                      </a:r>
                      <a:r>
                        <a:rPr lang="en-GB" sz="2000" kern="1200" dirty="0">
                          <a:solidFill>
                            <a:srgbClr val="5E5252"/>
                          </a:solidFill>
                          <a:effectLst/>
                          <a:latin typeface="Segoe UI Light" panose="020B0502040204020203" pitchFamily="34" charset="0"/>
                          <a:ea typeface="+mn-ea"/>
                          <a:cs typeface="Segoe UI Light" panose="020B0502040204020203" pitchFamily="34" charset="0"/>
                        </a:rPr>
                        <a:t> taking about creativity and engaging more girls in ICT classes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hlinkClick r:id="rId7">
                            <a:extLst>
                              <a:ext uri="{A12FA001-AC4F-418D-AE19-62706E023703}">
                                <ahyp:hlinkClr xmlns:ahyp="http://schemas.microsoft.com/office/drawing/2018/hyperlinkcolor" val="tx"/>
                              </a:ext>
                            </a:extLst>
                          </a:hlinkClick>
                        </a:rPr>
                        <a:t>https://www.youtube.com/watch?v=ekFwwUcErFc</a:t>
                      </a:r>
                      <a:endParaRPr lang="en-GB" sz="20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1830535912"/>
                  </a:ext>
                </a:extLst>
              </a:tr>
              <a:tr h="701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rPr>
                        <a:t>Cyber Bullying</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rgbClr val="5E5252"/>
                          </a:solidFill>
                          <a:effectLst/>
                          <a:latin typeface="Segoe UI Light" panose="020B0502040204020203" pitchFamily="34" charset="0"/>
                          <a:ea typeface="+mn-ea"/>
                          <a:cs typeface="Segoe UI Light" panose="020B0502040204020203" pitchFamily="34" charset="0"/>
                          <a:hlinkClick r:id="rId8">
                            <a:extLst>
                              <a:ext uri="{A12FA001-AC4F-418D-AE19-62706E023703}">
                                <ahyp:hlinkClr xmlns:ahyp="http://schemas.microsoft.com/office/drawing/2018/hyperlinkcolor" val="tx"/>
                              </a:ext>
                            </a:extLst>
                          </a:hlinkClick>
                        </a:rPr>
                        <a:t>https://studio.code.org/s/coursec-2018/stage/13/puzzle/1</a:t>
                      </a:r>
                      <a:endParaRPr lang="en-GB" sz="20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4161405817"/>
                  </a:ext>
                </a:extLst>
              </a:tr>
            </a:tbl>
          </a:graphicData>
        </a:graphic>
      </p:graphicFrame>
      <p:pic>
        <p:nvPicPr>
          <p:cNvPr id="5" name="Picture 4">
            <a:extLst>
              <a:ext uri="{FF2B5EF4-FFF2-40B4-BE49-F238E27FC236}">
                <a16:creationId xmlns:a16="http://schemas.microsoft.com/office/drawing/2014/main" id="{DEE399A4-5A51-4533-AE8F-13984C8977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22715" y="149774"/>
            <a:ext cx="2217656" cy="734172"/>
          </a:xfrm>
          <a:prstGeom prst="rect">
            <a:avLst/>
          </a:prstGeom>
        </p:spPr>
      </p:pic>
      <p:pic>
        <p:nvPicPr>
          <p:cNvPr id="3" name="Image 2">
            <a:extLst>
              <a:ext uri="{FF2B5EF4-FFF2-40B4-BE49-F238E27FC236}">
                <a16:creationId xmlns:a16="http://schemas.microsoft.com/office/drawing/2014/main" id="{1C199518-EAD9-4DEC-9EBC-5261FD0C2BDD}"/>
              </a:ext>
            </a:extLst>
          </p:cNvPr>
          <p:cNvPicPr>
            <a:picLocks noChangeAspect="1"/>
          </p:cNvPicPr>
          <p:nvPr/>
        </p:nvPicPr>
        <p:blipFill>
          <a:blip r:embed="rId10"/>
          <a:stretch>
            <a:fillRect/>
          </a:stretch>
        </p:blipFill>
        <p:spPr>
          <a:xfrm>
            <a:off x="335541" y="86637"/>
            <a:ext cx="4846740" cy="969348"/>
          </a:xfrm>
          <a:prstGeom prst="rect">
            <a:avLst/>
          </a:prstGeom>
        </p:spPr>
      </p:pic>
    </p:spTree>
    <p:extLst>
      <p:ext uri="{BB962C8B-B14F-4D97-AF65-F5344CB8AC3E}">
        <p14:creationId xmlns:p14="http://schemas.microsoft.com/office/powerpoint/2010/main" val="3977368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A34DAF-4F80-48E7-9F7B-AF13DFEA31AE}"/>
              </a:ext>
            </a:extLst>
          </p:cNvPr>
          <p:cNvSpPr/>
          <p:nvPr/>
        </p:nvSpPr>
        <p:spPr>
          <a:xfrm>
            <a:off x="1944654" y="2844224"/>
            <a:ext cx="6633547" cy="584775"/>
          </a:xfrm>
          <a:prstGeom prst="rect">
            <a:avLst/>
          </a:prstGeom>
        </p:spPr>
        <p:txBody>
          <a:bodyPr wrap="none">
            <a:spAutoFit/>
          </a:bodyPr>
          <a:lstStyle/>
          <a:p>
            <a:pPr algn="ctr"/>
            <a:r>
              <a:rPr lang="en-ZA" sz="3200" dirty="0">
                <a:solidFill>
                  <a:srgbClr val="CC0099"/>
                </a:solidFill>
                <a:latin typeface="Headline One" panose="00000400000000000000" pitchFamily="2" charset="0"/>
                <a:cs typeface="Segoe UI Light" panose="020B0502040204020203" pitchFamily="34" charset="0"/>
              </a:rPr>
              <a:t>Video Clips from Computational Thinking Lesson</a:t>
            </a:r>
            <a:endParaRPr lang="en-GB" sz="3200" dirty="0">
              <a:solidFill>
                <a:srgbClr val="CC0099"/>
              </a:solidFill>
              <a:latin typeface="Headline One" panose="00000400000000000000" pitchFamily="2" charset="0"/>
              <a:cs typeface="Segoe UI Light" panose="020B0502040204020203" pitchFamily="34" charset="0"/>
            </a:endParaRPr>
          </a:p>
        </p:txBody>
      </p:sp>
      <p:graphicFrame>
        <p:nvGraphicFramePr>
          <p:cNvPr id="13" name="Content Placeholder 12">
            <a:extLst>
              <a:ext uri="{FF2B5EF4-FFF2-40B4-BE49-F238E27FC236}">
                <a16:creationId xmlns:a16="http://schemas.microsoft.com/office/drawing/2014/main" id="{F4AB76FA-3C3A-40B4-BB24-E6C9815762F6}"/>
              </a:ext>
            </a:extLst>
          </p:cNvPr>
          <p:cNvGraphicFramePr>
            <a:graphicFrameLocks noGrp="1"/>
          </p:cNvGraphicFramePr>
          <p:nvPr>
            <p:ph idx="1"/>
            <p:extLst>
              <p:ext uri="{D42A27DB-BD31-4B8C-83A1-F6EECF244321}">
                <p14:modId xmlns:p14="http://schemas.microsoft.com/office/powerpoint/2010/main" val="595488869"/>
              </p:ext>
            </p:extLst>
          </p:nvPr>
        </p:nvGraphicFramePr>
        <p:xfrm>
          <a:off x="471948" y="1289114"/>
          <a:ext cx="11356258" cy="5007371"/>
        </p:xfrm>
        <a:graphic>
          <a:graphicData uri="http://schemas.openxmlformats.org/drawingml/2006/table">
            <a:tbl>
              <a:tblPr bandRow="1">
                <a:tableStyleId>{5C22544A-7EE6-4342-B048-85BDC9FD1C3A}</a:tableStyleId>
              </a:tblPr>
              <a:tblGrid>
                <a:gridCol w="2525776">
                  <a:extLst>
                    <a:ext uri="{9D8B030D-6E8A-4147-A177-3AD203B41FA5}">
                      <a16:colId xmlns:a16="http://schemas.microsoft.com/office/drawing/2014/main" val="3526754465"/>
                    </a:ext>
                  </a:extLst>
                </a:gridCol>
                <a:gridCol w="3478490">
                  <a:extLst>
                    <a:ext uri="{9D8B030D-6E8A-4147-A177-3AD203B41FA5}">
                      <a16:colId xmlns:a16="http://schemas.microsoft.com/office/drawing/2014/main" val="463881749"/>
                    </a:ext>
                  </a:extLst>
                </a:gridCol>
                <a:gridCol w="5351992">
                  <a:extLst>
                    <a:ext uri="{9D8B030D-6E8A-4147-A177-3AD203B41FA5}">
                      <a16:colId xmlns:a16="http://schemas.microsoft.com/office/drawing/2014/main" val="178081154"/>
                    </a:ext>
                  </a:extLst>
                </a:gridCol>
              </a:tblGrid>
              <a:tr h="755920">
                <a:tc gridSpan="2">
                  <a:txBody>
                    <a:bodyPr/>
                    <a:lstStyle/>
                    <a:p>
                      <a:r>
                        <a:rPr lang="en-ZA" sz="2400" kern="1200" dirty="0">
                          <a:solidFill>
                            <a:srgbClr val="5E5252"/>
                          </a:solidFill>
                          <a:effectLst/>
                          <a:latin typeface="Segoe UI Light" panose="020B0502040204020203" pitchFamily="34" charset="0"/>
                          <a:ea typeface="+mn-ea"/>
                          <a:cs typeface="Segoe UI Light" panose="020B0502040204020203" pitchFamily="34" charset="0"/>
                        </a:rPr>
                        <a:t>Explanation of computational thinking and its cornerstones:</a:t>
                      </a:r>
                      <a:endParaRPr lang="en-GB" sz="2400" dirty="0">
                        <a:solidFill>
                          <a:srgbClr val="5E5252"/>
                        </a:solidFill>
                        <a:latin typeface="Segoe UI Light" panose="020B0502040204020203" pitchFamily="34" charset="0"/>
                        <a:cs typeface="Segoe UI Light" panose="020B0502040204020203" pitchFamily="34" charset="0"/>
                      </a:endParaRPr>
                    </a:p>
                  </a:txBody>
                  <a:tcPr/>
                </a:tc>
                <a:tc hMerge="1">
                  <a:txBody>
                    <a:bodyPr/>
                    <a:lstStyle/>
                    <a:p>
                      <a:endParaRPr lang="en-US"/>
                    </a:p>
                  </a:txBody>
                  <a:tcPr/>
                </a:tc>
                <a:tc>
                  <a:txBody>
                    <a:bodyPr/>
                    <a:lstStyle/>
                    <a:p>
                      <a:r>
                        <a:rPr lang="en-ZA" sz="2400" u="sng" kern="1200" dirty="0">
                          <a:solidFill>
                            <a:srgbClr val="5E5252"/>
                          </a:solidFill>
                          <a:effectLst/>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https://www.youtube.com/watch?v=mUXo-S7gzds</a:t>
                      </a:r>
                      <a:r>
                        <a:rPr lang="en-ZA" sz="2400" u="sng" kern="1200" dirty="0">
                          <a:solidFill>
                            <a:srgbClr val="5E5252"/>
                          </a:solidFill>
                          <a:effectLst/>
                          <a:latin typeface="Segoe UI Light" panose="020B0502040204020203" pitchFamily="34" charset="0"/>
                          <a:ea typeface="+mn-ea"/>
                          <a:cs typeface="Segoe UI Light" panose="020B0502040204020203" pitchFamily="34" charset="0"/>
                        </a:rPr>
                        <a:t> </a:t>
                      </a:r>
                      <a:endParaRPr lang="en-GB" sz="2400" dirty="0">
                        <a:solidFill>
                          <a:srgbClr val="5E5252"/>
                        </a:solidFill>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79101815"/>
                  </a:ext>
                </a:extLst>
              </a:tr>
              <a:tr h="2126748">
                <a:tc rowSpan="3">
                  <a:txBody>
                    <a:bodyPr/>
                    <a:lstStyle/>
                    <a:p>
                      <a:r>
                        <a:rPr lang="en-ZA" sz="2400" kern="1200" dirty="0">
                          <a:solidFill>
                            <a:srgbClr val="5E5252"/>
                          </a:solidFill>
                          <a:effectLst/>
                          <a:latin typeface="Segoe UI Light" panose="020B0502040204020203" pitchFamily="34" charset="0"/>
                          <a:ea typeface="+mn-ea"/>
                          <a:cs typeface="Segoe UI Light" panose="020B0502040204020203" pitchFamily="34" charset="0"/>
                        </a:rPr>
                        <a:t>Unplugged - Computational Thinking Lesson in action:</a:t>
                      </a:r>
                      <a:endParaRPr lang="en-GB" sz="2400"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400" kern="1200" dirty="0">
                          <a:solidFill>
                            <a:srgbClr val="5E5252"/>
                          </a:solidFill>
                          <a:effectLst/>
                          <a:latin typeface="Segoe UI Light" panose="020B0502040204020203" pitchFamily="34" charset="0"/>
                          <a:ea typeface="+mn-ea"/>
                          <a:cs typeface="Segoe UI Light" panose="020B0502040204020203" pitchFamily="34" charset="0"/>
                        </a:rPr>
                        <a:t>An overview and model for teachers which explains what computational thinking is using a practical example.</a:t>
                      </a:r>
                      <a:endParaRPr lang="en-GB" sz="2400" dirty="0">
                        <a:solidFill>
                          <a:srgbClr val="5E5252"/>
                        </a:solidFill>
                        <a:latin typeface="Segoe UI Light" panose="020B0502040204020203" pitchFamily="34" charset="0"/>
                        <a:cs typeface="Segoe UI Light" panose="020B0502040204020203" pitchFamily="34" charset="0"/>
                      </a:endParaRPr>
                    </a:p>
                  </a:txBody>
                  <a:tcPr/>
                </a:tc>
                <a:tc>
                  <a:txBody>
                    <a:bodyPr/>
                    <a:lstStyle/>
                    <a:p>
                      <a:r>
                        <a:rPr lang="en-ZA" sz="2400" u="sng" kern="1200" dirty="0">
                          <a:solidFill>
                            <a:srgbClr val="5E5252"/>
                          </a:solidFill>
                          <a:effectLst/>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https://www.youtube.com/watch?time_continue=25&amp;v=b4a7Ty1T</a:t>
                      </a:r>
                      <a:r>
                        <a:rPr lang="en-ZA" sz="2400" kern="1200" dirty="0">
                          <a:solidFill>
                            <a:srgbClr val="5E5252"/>
                          </a:solidFill>
                          <a:effectLst/>
                          <a:latin typeface="Segoe UI Light" panose="020B0502040204020203" pitchFamily="34" charset="0"/>
                          <a:ea typeface="+mn-ea"/>
                          <a:cs typeface="Segoe UI Light" panose="020B0502040204020203" pitchFamily="34" charset="0"/>
                        </a:rPr>
                        <a:t> </a:t>
                      </a:r>
                      <a:r>
                        <a:rPr lang="en-ZA" sz="2400" u="sng" kern="1200" dirty="0" err="1">
                          <a:solidFill>
                            <a:srgbClr val="5E5252"/>
                          </a:solidFill>
                          <a:effectLst/>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pKU</a:t>
                      </a:r>
                      <a:r>
                        <a:rPr lang="en-ZA" sz="2400" u="sng" kern="1200" dirty="0">
                          <a:solidFill>
                            <a:srgbClr val="5E5252"/>
                          </a:solidFill>
                          <a:effectLst/>
                          <a:latin typeface="Segoe UI Light" panose="020B0502040204020203" pitchFamily="34" charset="0"/>
                          <a:ea typeface="+mn-ea"/>
                          <a:cs typeface="Segoe UI Light" panose="020B0502040204020203" pitchFamily="34" charset="0"/>
                        </a:rPr>
                        <a:t> </a:t>
                      </a:r>
                      <a:endParaRPr lang="en-GB" sz="2400" dirty="0">
                        <a:solidFill>
                          <a:srgbClr val="5E5252"/>
                        </a:solidFill>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276193270"/>
                  </a:ext>
                </a:extLst>
              </a:tr>
              <a:tr h="965778">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2400" kern="1200" dirty="0">
                        <a:solidFill>
                          <a:srgbClr val="5E5252"/>
                        </a:solidFill>
                        <a:effectLst/>
                        <a:latin typeface="Segoe UI Light" panose="020B0502040204020203" pitchFamily="34" charset="0"/>
                        <a:ea typeface="+mn-ea"/>
                        <a:cs typeface="Segoe UI Light" panose="020B050204020402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5E5252"/>
                          </a:solidFill>
                          <a:latin typeface="Segoe UI Light" panose="020B0502040204020203" pitchFamily="34" charset="0"/>
                          <a:cs typeface="Segoe UI Light" panose="020B0502040204020203" pitchFamily="34" charset="0"/>
                        </a:rPr>
                        <a:t>Classified Monsters Instructions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5E5252"/>
                          </a:solidFill>
                          <a:latin typeface="Segoe UI Light" panose="020B0502040204020203" pitchFamily="34" charset="0"/>
                          <a:cs typeface="Segoe UI Light" panose="020B0502040204020203" pitchFamily="34" charset="0"/>
                          <a:hlinkClick r:id="rId4"/>
                        </a:rPr>
                        <a:t>https://studio.code.org/unplugged/unplug2.pdfactivity</a:t>
                      </a:r>
                      <a:r>
                        <a:rPr lang="en-GB" sz="2400" dirty="0">
                          <a:solidFill>
                            <a:srgbClr val="5E5252"/>
                          </a:solidFill>
                          <a:latin typeface="Segoe UI Light" panose="020B0502040204020203" pitchFamily="34" charset="0"/>
                          <a:cs typeface="Segoe UI Light" panose="020B0502040204020203" pitchFamily="34" charset="0"/>
                        </a:rPr>
                        <a:t> </a:t>
                      </a:r>
                    </a:p>
                  </a:txBody>
                  <a:tcPr/>
                </a:tc>
                <a:extLst>
                  <a:ext uri="{0D108BD9-81ED-4DB2-BD59-A6C34878D82A}">
                    <a16:rowId xmlns:a16="http://schemas.microsoft.com/office/drawing/2014/main" val="207907575"/>
                  </a:ext>
                </a:extLst>
              </a:tr>
              <a:tr h="1091885">
                <a:tc vMerge="1">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2400" dirty="0">
                        <a:solidFill>
                          <a:srgbClr val="5E5252"/>
                        </a:solidFill>
                        <a:latin typeface="Segoe UI Light" panose="020B0502040204020203" pitchFamily="34" charset="0"/>
                        <a:cs typeface="Segoe UI Light" panose="020B0502040204020203"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5E5252"/>
                          </a:solidFill>
                          <a:latin typeface="Segoe UI Light" panose="020B0502040204020203" pitchFamily="34" charset="0"/>
                          <a:cs typeface="Segoe UI Light" panose="020B0502040204020203" pitchFamily="34" charset="0"/>
                        </a:rPr>
                        <a:t>Classified Monsters </a:t>
                      </a:r>
                      <a:br>
                        <a:rPr lang="en-GB" sz="2400" dirty="0">
                          <a:solidFill>
                            <a:srgbClr val="5E5252"/>
                          </a:solidFill>
                          <a:latin typeface="Segoe UI Light" panose="020B0502040204020203" pitchFamily="34" charset="0"/>
                          <a:cs typeface="Segoe UI Light" panose="020B0502040204020203" pitchFamily="34" charset="0"/>
                        </a:rPr>
                      </a:br>
                      <a:r>
                        <a:rPr lang="en-GB" sz="2400" dirty="0">
                          <a:solidFill>
                            <a:srgbClr val="5E5252"/>
                          </a:solidFill>
                          <a:latin typeface="Segoe UI Light" panose="020B0502040204020203" pitchFamily="34" charset="0"/>
                          <a:cs typeface="Segoe UI Light" panose="020B0502040204020203" pitchFamily="34" charset="0"/>
                        </a:rPr>
                        <a:t>Video</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400" dirty="0">
                          <a:solidFill>
                            <a:srgbClr val="5E5252"/>
                          </a:solidFill>
                          <a:latin typeface="Segoe UI Light" panose="020B0502040204020203" pitchFamily="34" charset="0"/>
                          <a:cs typeface="Segoe UI Light" panose="020B0502040204020203" pitchFamily="34" charset="0"/>
                          <a:hlinkClick r:id="rId5"/>
                        </a:rPr>
                        <a:t>https://studio.code.org/s/20-hour/stage/3/puzzle/1</a:t>
                      </a:r>
                      <a:r>
                        <a:rPr lang="en-GB" sz="2400" dirty="0">
                          <a:solidFill>
                            <a:srgbClr val="5E5252"/>
                          </a:solidFill>
                          <a:latin typeface="Segoe UI Light" panose="020B0502040204020203" pitchFamily="34" charset="0"/>
                          <a:cs typeface="Segoe UI Light" panose="020B0502040204020203" pitchFamily="34" charset="0"/>
                        </a:rPr>
                        <a:t> </a:t>
                      </a:r>
                    </a:p>
                  </a:txBody>
                  <a:tcPr/>
                </a:tc>
                <a:extLst>
                  <a:ext uri="{0D108BD9-81ED-4DB2-BD59-A6C34878D82A}">
                    <a16:rowId xmlns:a16="http://schemas.microsoft.com/office/drawing/2014/main" val="2544670462"/>
                  </a:ext>
                </a:extLst>
              </a:tr>
            </a:tbl>
          </a:graphicData>
        </a:graphic>
      </p:graphicFrame>
      <p:pic>
        <p:nvPicPr>
          <p:cNvPr id="3" name="Image 2">
            <a:extLst>
              <a:ext uri="{FF2B5EF4-FFF2-40B4-BE49-F238E27FC236}">
                <a16:creationId xmlns:a16="http://schemas.microsoft.com/office/drawing/2014/main" id="{222EE3F4-F011-4154-8616-2C6FF615C1B8}"/>
              </a:ext>
            </a:extLst>
          </p:cNvPr>
          <p:cNvPicPr>
            <a:picLocks noChangeAspect="1"/>
          </p:cNvPicPr>
          <p:nvPr/>
        </p:nvPicPr>
        <p:blipFill>
          <a:blip r:embed="rId6"/>
          <a:stretch>
            <a:fillRect/>
          </a:stretch>
        </p:blipFill>
        <p:spPr>
          <a:xfrm>
            <a:off x="228773" y="303128"/>
            <a:ext cx="6889077" cy="859611"/>
          </a:xfrm>
          <a:prstGeom prst="rect">
            <a:avLst/>
          </a:prstGeom>
        </p:spPr>
      </p:pic>
    </p:spTree>
    <p:extLst>
      <p:ext uri="{BB962C8B-B14F-4D97-AF65-F5344CB8AC3E}">
        <p14:creationId xmlns:p14="http://schemas.microsoft.com/office/powerpoint/2010/main" val="1027886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812418-A820-4631-B373-CC2379089F1A}"/>
              </a:ext>
            </a:extLst>
          </p:cNvPr>
          <p:cNvSpPr/>
          <p:nvPr/>
        </p:nvSpPr>
        <p:spPr>
          <a:xfrm>
            <a:off x="2077290" y="2197395"/>
            <a:ext cx="3879588" cy="584775"/>
          </a:xfrm>
          <a:prstGeom prst="rect">
            <a:avLst/>
          </a:prstGeom>
        </p:spPr>
        <p:txBody>
          <a:bodyPr wrap="none">
            <a:spAutoFit/>
          </a:bodyPr>
          <a:lstStyle/>
          <a:p>
            <a:r>
              <a:rPr lang="en-ZA" sz="3200" dirty="0">
                <a:solidFill>
                  <a:srgbClr val="33B830"/>
                </a:solidFill>
                <a:latin typeface="Headline One" panose="00000400000000000000" pitchFamily="2" charset="0"/>
                <a:cs typeface="Segoe UI Light" panose="020B0502040204020203" pitchFamily="34" charset="0"/>
              </a:rPr>
              <a:t>coding without a computer</a:t>
            </a:r>
            <a:endParaRPr lang="en-GB" sz="3200" dirty="0">
              <a:solidFill>
                <a:srgbClr val="33B830"/>
              </a:solidFill>
              <a:latin typeface="Headline One" panose="00000400000000000000" pitchFamily="2" charset="0"/>
              <a:cs typeface="Segoe UI Light" panose="020B0502040204020203" pitchFamily="34" charset="0"/>
            </a:endParaRPr>
          </a:p>
        </p:txBody>
      </p:sp>
      <p:graphicFrame>
        <p:nvGraphicFramePr>
          <p:cNvPr id="4" name="Table 3">
            <a:extLst>
              <a:ext uri="{FF2B5EF4-FFF2-40B4-BE49-F238E27FC236}">
                <a16:creationId xmlns:a16="http://schemas.microsoft.com/office/drawing/2014/main" id="{14B6CB4A-AC8F-46B5-AA60-F4A6CBC4E343}"/>
              </a:ext>
            </a:extLst>
          </p:cNvPr>
          <p:cNvGraphicFramePr>
            <a:graphicFrameLocks noGrp="1"/>
          </p:cNvGraphicFramePr>
          <p:nvPr>
            <p:extLst>
              <p:ext uri="{D42A27DB-BD31-4B8C-83A1-F6EECF244321}">
                <p14:modId xmlns:p14="http://schemas.microsoft.com/office/powerpoint/2010/main" val="1946198234"/>
              </p:ext>
            </p:extLst>
          </p:nvPr>
        </p:nvGraphicFramePr>
        <p:xfrm>
          <a:off x="578479" y="971145"/>
          <a:ext cx="10809102" cy="5486400"/>
        </p:xfrm>
        <a:graphic>
          <a:graphicData uri="http://schemas.openxmlformats.org/drawingml/2006/table">
            <a:tbl>
              <a:tblPr bandRow="1">
                <a:tableStyleId>{5C22544A-7EE6-4342-B048-85BDC9FD1C3A}</a:tableStyleId>
              </a:tblPr>
              <a:tblGrid>
                <a:gridCol w="10809102">
                  <a:extLst>
                    <a:ext uri="{9D8B030D-6E8A-4147-A177-3AD203B41FA5}">
                      <a16:colId xmlns:a16="http://schemas.microsoft.com/office/drawing/2014/main" val="1577306589"/>
                    </a:ext>
                  </a:extLst>
                </a:gridCol>
              </a:tblGrid>
              <a:tr h="914400">
                <a:tc>
                  <a:txBody>
                    <a:bodyPr/>
                    <a:lstStyle/>
                    <a:p>
                      <a:pPr algn="l">
                        <a:lnSpc>
                          <a:spcPct val="100000"/>
                        </a:lnSpc>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https://www.sciencebuddies.org/teacher-resources/lesson-</a:t>
                      </a:r>
                      <a:r>
                        <a:rPr lang="en-ZA" sz="2000" kern="1200" dirty="0">
                          <a:solidFill>
                            <a:srgbClr val="5E5252"/>
                          </a:solidFill>
                          <a:effectLst/>
                          <a:latin typeface="Segoe UI Light" panose="020B0502040204020203" pitchFamily="34" charset="0"/>
                          <a:ea typeface="+mn-ea"/>
                          <a:cs typeface="Segoe UI Light" panose="020B0502040204020203" pitchFamily="34" charset="0"/>
                        </a:rPr>
                        <a:t> </a:t>
                      </a: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plans/</a:t>
                      </a:r>
                      <a:r>
                        <a:rPr lang="en-ZA" sz="2000" u="sng" kern="1200" dirty="0" err="1">
                          <a:solidFill>
                            <a:srgbClr val="5E5252"/>
                          </a:solidFill>
                          <a:effectLst/>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junkbots</a:t>
                      </a:r>
                      <a:endParaRPr lang="en-GB" sz="2000" dirty="0">
                        <a:solidFill>
                          <a:srgbClr val="5E5252"/>
                        </a:solidFill>
                        <a:latin typeface="Segoe UI Light" panose="020B0502040204020203" pitchFamily="34" charset="0"/>
                        <a:cs typeface="Segoe UI Light" panose="020B0502040204020203" pitchFamily="34" charset="0"/>
                      </a:endParaRPr>
                    </a:p>
                  </a:txBody>
                  <a:tcPr anchor="ctr"/>
                </a:tc>
                <a:extLst>
                  <a:ext uri="{0D108BD9-81ED-4DB2-BD59-A6C34878D82A}">
                    <a16:rowId xmlns:a16="http://schemas.microsoft.com/office/drawing/2014/main" val="3201242769"/>
                  </a:ext>
                </a:extLst>
              </a:tr>
              <a:tr h="914400">
                <a:tc>
                  <a:txBody>
                    <a:bodyPr/>
                    <a:lstStyle/>
                    <a:p>
                      <a:pPr algn="l">
                        <a:lnSpc>
                          <a:spcPct val="100000"/>
                        </a:lnSpc>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https://igamemom.com/kids-activities-learn-coding-without-computer/</a:t>
                      </a:r>
                      <a:endParaRPr lang="en-GB" sz="2000" dirty="0">
                        <a:solidFill>
                          <a:srgbClr val="5E5252"/>
                        </a:solidFill>
                        <a:latin typeface="Segoe UI Light" panose="020B0502040204020203" pitchFamily="34" charset="0"/>
                        <a:cs typeface="Segoe UI Light" panose="020B0502040204020203" pitchFamily="34" charset="0"/>
                      </a:endParaRPr>
                    </a:p>
                  </a:txBody>
                  <a:tcPr anchor="ctr"/>
                </a:tc>
                <a:extLst>
                  <a:ext uri="{0D108BD9-81ED-4DB2-BD59-A6C34878D82A}">
                    <a16:rowId xmlns:a16="http://schemas.microsoft.com/office/drawing/2014/main" val="3481154811"/>
                  </a:ext>
                </a:extLst>
              </a:tr>
              <a:tr h="914400">
                <a:tc>
                  <a:txBody>
                    <a:bodyPr/>
                    <a:lstStyle/>
                    <a:p>
                      <a:pPr marL="67945" algn="l">
                        <a:lnSpc>
                          <a:spcPct val="100000"/>
                        </a:lnSpc>
                        <a:spcAft>
                          <a:spcPts val="0"/>
                        </a:spcAft>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4">
                            <a:extLst>
                              <a:ext uri="{A12FA001-AC4F-418D-AE19-62706E023703}">
                                <ahyp:hlinkClr xmlns:ahyp="http://schemas.microsoft.com/office/drawing/2018/hyperlinkcolor" val="tx"/>
                              </a:ext>
                            </a:extLst>
                          </a:hlinkClick>
                        </a:rPr>
                        <a:t>http://www.science-sparks.com/coding-kids/</a:t>
                      </a:r>
                      <a:endParaRPr lang="en-GB" sz="2000" dirty="0">
                        <a:solidFill>
                          <a:srgbClr val="5E5252"/>
                        </a:solidFill>
                        <a:effectLst/>
                        <a:latin typeface="Segoe UI Light" panose="020B0502040204020203" pitchFamily="34" charset="0"/>
                        <a:ea typeface="Verdana" panose="020B0604030504040204"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48520161"/>
                  </a:ext>
                </a:extLst>
              </a:tr>
              <a:tr h="914400">
                <a:tc>
                  <a:txBody>
                    <a:bodyPr/>
                    <a:lstStyle/>
                    <a:p>
                      <a:pPr marL="67945"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5">
                            <a:extLst>
                              <a:ext uri="{A12FA001-AC4F-418D-AE19-62706E023703}">
                                <ahyp:hlinkClr xmlns:ahyp="http://schemas.microsoft.com/office/drawing/2018/hyperlinkcolor" val="tx"/>
                              </a:ext>
                            </a:extLst>
                          </a:hlinkClick>
                        </a:rPr>
                        <a:t>https://www.youtube.com/watch?v=xkZi6QuW7UI</a:t>
                      </a:r>
                      <a:endParaRPr lang="en-GB" sz="2000" dirty="0">
                        <a:solidFill>
                          <a:srgbClr val="5E5252"/>
                        </a:solidFill>
                        <a:effectLst/>
                        <a:latin typeface="Segoe UI Light" panose="020B0502040204020203" pitchFamily="34" charset="0"/>
                        <a:ea typeface="Verdana" panose="020B0604030504040204"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3535149428"/>
                  </a:ext>
                </a:extLst>
              </a:tr>
              <a:tr h="914400">
                <a:tc>
                  <a:txBody>
                    <a:bodyPr/>
                    <a:lstStyle/>
                    <a:p>
                      <a:pPr marL="67945"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6">
                            <a:extLst>
                              <a:ext uri="{A12FA001-AC4F-418D-AE19-62706E023703}">
                                <ahyp:hlinkClr xmlns:ahyp="http://schemas.microsoft.com/office/drawing/2018/hyperlinkcolor" val="tx"/>
                              </a:ext>
                            </a:extLst>
                          </a:hlinkClick>
                        </a:rPr>
                        <a:t>http://www.scienceinschool.org/content/coding-without-computers</a:t>
                      </a:r>
                      <a:endParaRPr lang="en-GB" sz="2000" dirty="0">
                        <a:solidFill>
                          <a:srgbClr val="5E5252"/>
                        </a:solidFill>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4052380049"/>
                  </a:ext>
                </a:extLst>
              </a:tr>
              <a:tr h="914400">
                <a:tc>
                  <a:txBody>
                    <a:bodyPr/>
                    <a:lstStyle/>
                    <a:p>
                      <a:pPr marL="67945" marR="0" lvl="0" indent="0" algn="l" defTabSz="914400" rtl="0" eaLnBrk="1" fontAlgn="auto" latinLnBrk="0" hangingPunct="1">
                        <a:lnSpc>
                          <a:spcPct val="100000"/>
                        </a:lnSpc>
                        <a:spcBef>
                          <a:spcPts val="0"/>
                        </a:spcBef>
                        <a:spcAft>
                          <a:spcPts val="0"/>
                        </a:spcAft>
                        <a:buClrTx/>
                        <a:buSzTx/>
                        <a:buFontTx/>
                        <a:buNone/>
                        <a:tabLst/>
                        <a:defRPr/>
                      </a:pPr>
                      <a:r>
                        <a:rPr lang="en-ZA" sz="2000" kern="1200" dirty="0">
                          <a:solidFill>
                            <a:srgbClr val="5E5252"/>
                          </a:solidFill>
                          <a:effectLst/>
                          <a:latin typeface="Segoe UI Light" panose="020B0502040204020203" pitchFamily="34" charset="0"/>
                          <a:ea typeface="+mn-ea"/>
                          <a:cs typeface="Segoe UI Light" panose="020B0502040204020203" pitchFamily="34" charset="0"/>
                          <a:hlinkClick r:id="rId7"/>
                        </a:rPr>
                        <a:t>http://girlscoding.com.ng/codecamp.html</a:t>
                      </a:r>
                      <a:r>
                        <a:rPr lang="en-ZA" sz="2000" kern="1200" dirty="0">
                          <a:solidFill>
                            <a:srgbClr val="5E5252"/>
                          </a:solidFill>
                          <a:effectLst/>
                          <a:latin typeface="Segoe UI Light" panose="020B0502040204020203" pitchFamily="34" charset="0"/>
                          <a:ea typeface="+mn-ea"/>
                          <a:cs typeface="Segoe UI Light" panose="020B0502040204020203" pitchFamily="34" charset="0"/>
                        </a:rPr>
                        <a:t> </a:t>
                      </a:r>
                      <a:endParaRPr lang="en-GB" sz="2000" dirty="0">
                        <a:solidFill>
                          <a:srgbClr val="5E5252"/>
                        </a:solidFill>
                        <a:latin typeface="Segoe UI Light" panose="020B0502040204020203" pitchFamily="34" charset="0"/>
                        <a:cs typeface="Segoe UI Light" panose="020B0502040204020203" pitchFamily="34" charset="0"/>
                      </a:endParaRPr>
                    </a:p>
                  </a:txBody>
                  <a:tcPr marL="0" marR="0" marT="0" marB="0" anchor="ctr"/>
                </a:tc>
                <a:extLst>
                  <a:ext uri="{0D108BD9-81ED-4DB2-BD59-A6C34878D82A}">
                    <a16:rowId xmlns:a16="http://schemas.microsoft.com/office/drawing/2014/main" val="3935409625"/>
                  </a:ext>
                </a:extLst>
              </a:tr>
            </a:tbl>
          </a:graphicData>
        </a:graphic>
      </p:graphicFrame>
      <p:pic>
        <p:nvPicPr>
          <p:cNvPr id="3" name="Image 2">
            <a:extLst>
              <a:ext uri="{FF2B5EF4-FFF2-40B4-BE49-F238E27FC236}">
                <a16:creationId xmlns:a16="http://schemas.microsoft.com/office/drawing/2014/main" id="{31C95CC6-14F5-4CD5-8AF3-4BA6C923CD39}"/>
              </a:ext>
            </a:extLst>
          </p:cNvPr>
          <p:cNvPicPr>
            <a:picLocks noChangeAspect="1"/>
          </p:cNvPicPr>
          <p:nvPr/>
        </p:nvPicPr>
        <p:blipFill>
          <a:blip r:embed="rId8"/>
          <a:stretch>
            <a:fillRect/>
          </a:stretch>
        </p:blipFill>
        <p:spPr>
          <a:xfrm>
            <a:off x="340630" y="120963"/>
            <a:ext cx="4157832" cy="859611"/>
          </a:xfrm>
          <a:prstGeom prst="rect">
            <a:avLst/>
          </a:prstGeom>
        </p:spPr>
      </p:pic>
    </p:spTree>
    <p:extLst>
      <p:ext uri="{BB962C8B-B14F-4D97-AF65-F5344CB8AC3E}">
        <p14:creationId xmlns:p14="http://schemas.microsoft.com/office/powerpoint/2010/main" val="3352202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90A2603-E9E1-4C0D-9481-AB05D5BA957D}"/>
              </a:ext>
            </a:extLst>
          </p:cNvPr>
          <p:cNvSpPr/>
          <p:nvPr/>
        </p:nvSpPr>
        <p:spPr>
          <a:xfrm>
            <a:off x="2484157" y="1785172"/>
            <a:ext cx="2858475" cy="584775"/>
          </a:xfrm>
          <a:prstGeom prst="rect">
            <a:avLst/>
          </a:prstGeom>
        </p:spPr>
        <p:txBody>
          <a:bodyPr wrap="none">
            <a:spAutoFit/>
          </a:bodyPr>
          <a:lstStyle/>
          <a:p>
            <a:pPr algn="ctr"/>
            <a:r>
              <a:rPr lang="en-ZA" sz="3200" dirty="0">
                <a:solidFill>
                  <a:srgbClr val="EE6E16"/>
                </a:solidFill>
                <a:latin typeface="Headline One" panose="00000400000000000000" pitchFamily="2" charset="0"/>
                <a:cs typeface="Segoe UI Light" panose="020B0502040204020203" pitchFamily="34" charset="0"/>
              </a:rPr>
              <a:t>coding lesson plans</a:t>
            </a:r>
            <a:endParaRPr lang="en-GB" sz="3200" dirty="0">
              <a:solidFill>
                <a:srgbClr val="EE6E16"/>
              </a:solidFill>
              <a:latin typeface="Headline One" panose="00000400000000000000" pitchFamily="2" charset="0"/>
              <a:cs typeface="Segoe UI Light" panose="020B0502040204020203" pitchFamily="34" charset="0"/>
            </a:endParaRPr>
          </a:p>
        </p:txBody>
      </p:sp>
      <p:graphicFrame>
        <p:nvGraphicFramePr>
          <p:cNvPr id="4" name="Table 3">
            <a:extLst>
              <a:ext uri="{FF2B5EF4-FFF2-40B4-BE49-F238E27FC236}">
                <a16:creationId xmlns:a16="http://schemas.microsoft.com/office/drawing/2014/main" id="{E0EAAAB0-8A02-4F91-A5D9-553609C45CC5}"/>
              </a:ext>
            </a:extLst>
          </p:cNvPr>
          <p:cNvGraphicFramePr>
            <a:graphicFrameLocks noGrp="1"/>
          </p:cNvGraphicFramePr>
          <p:nvPr>
            <p:extLst>
              <p:ext uri="{D42A27DB-BD31-4B8C-83A1-F6EECF244321}">
                <p14:modId xmlns:p14="http://schemas.microsoft.com/office/powerpoint/2010/main" val="3236420562"/>
              </p:ext>
            </p:extLst>
          </p:nvPr>
        </p:nvGraphicFramePr>
        <p:xfrm>
          <a:off x="417870" y="1260822"/>
          <a:ext cx="11280794" cy="5120640"/>
        </p:xfrm>
        <a:graphic>
          <a:graphicData uri="http://schemas.openxmlformats.org/drawingml/2006/table">
            <a:tbl>
              <a:tblPr bandRow="1">
                <a:tableStyleId>{5C22544A-7EE6-4342-B048-85BDC9FD1C3A}</a:tableStyleId>
              </a:tblPr>
              <a:tblGrid>
                <a:gridCol w="11280794">
                  <a:extLst>
                    <a:ext uri="{9D8B030D-6E8A-4147-A177-3AD203B41FA5}">
                      <a16:colId xmlns:a16="http://schemas.microsoft.com/office/drawing/2014/main" val="333086410"/>
                    </a:ext>
                  </a:extLst>
                </a:gridCol>
              </a:tblGrid>
              <a:tr h="640080">
                <a:tc>
                  <a:txBody>
                    <a:bodyPr/>
                    <a:lstStyle/>
                    <a:p>
                      <a:pPr marL="0" algn="l" defTabSz="914400" rtl="0" eaLnBrk="1" latinLnBrk="0" hangingPunct="1">
                        <a:lnSpc>
                          <a:spcPct val="100000"/>
                        </a:lnSpc>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2">
                            <a:extLst>
                              <a:ext uri="{A12FA001-AC4F-418D-AE19-62706E023703}">
                                <ahyp:hlinkClr xmlns:ahyp="http://schemas.microsoft.com/office/drawing/2018/hyperlinkcolor" val="tx"/>
                              </a:ext>
                            </a:extLst>
                          </a:hlinkClick>
                        </a:rPr>
                        <a:t>http://www.allyouneediscode.eu/lesson-plans</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3205234496"/>
                  </a:ext>
                </a:extLst>
              </a:tr>
              <a:tr h="640080">
                <a:tc>
                  <a:txBody>
                    <a:bodyPr/>
                    <a:lstStyle/>
                    <a:p>
                      <a:pPr marL="0" algn="l" defTabSz="914400" rtl="0" eaLnBrk="1" latinLnBrk="0" hangingPunct="1">
                        <a:lnSpc>
                          <a:spcPct val="100000"/>
                        </a:lnSpc>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3">
                            <a:extLst>
                              <a:ext uri="{A12FA001-AC4F-418D-AE19-62706E023703}">
                                <ahyp:hlinkClr xmlns:ahyp="http://schemas.microsoft.com/office/drawing/2018/hyperlinkcolor" val="tx"/>
                              </a:ext>
                            </a:extLst>
                          </a:hlinkClick>
                        </a:rPr>
                        <a:t>http://www.computationinitiative.org/resources/teaching/</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2836744687"/>
                  </a:ext>
                </a:extLst>
              </a:tr>
              <a:tr h="640080">
                <a:tc>
                  <a:txBody>
                    <a:bodyPr/>
                    <a:lstStyle/>
                    <a:p>
                      <a:pPr marL="112713" indent="0" algn="l" defTabSz="914400" rtl="0" eaLnBrk="1" latinLnBrk="0" hangingPunct="1">
                        <a:lnSpc>
                          <a:spcPct val="100000"/>
                        </a:lnSpc>
                        <a:spcAft>
                          <a:spcPts val="0"/>
                        </a:spcAft>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4">
                            <a:extLst>
                              <a:ext uri="{A12FA001-AC4F-418D-AE19-62706E023703}">
                                <ahyp:hlinkClr xmlns:ahyp="http://schemas.microsoft.com/office/drawing/2018/hyperlinkcolor" val="tx"/>
                              </a:ext>
                            </a:extLst>
                          </a:hlinkClick>
                        </a:rPr>
                        <a:t>https://edu.sphero.com/cwists/category</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marL="0" marR="0" marT="0" marB="0" anchor="ctr"/>
                </a:tc>
                <a:extLst>
                  <a:ext uri="{0D108BD9-81ED-4DB2-BD59-A6C34878D82A}">
                    <a16:rowId xmlns:a16="http://schemas.microsoft.com/office/drawing/2014/main" val="1421263491"/>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5">
                            <a:extLst>
                              <a:ext uri="{A12FA001-AC4F-418D-AE19-62706E023703}">
                                <ahyp:hlinkClr xmlns:ahyp="http://schemas.microsoft.com/office/drawing/2018/hyperlinkcolor" val="tx"/>
                              </a:ext>
                            </a:extLst>
                          </a:hlinkClick>
                        </a:rPr>
                        <a:t>http://scratch.ie/resources</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410645591"/>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6">
                            <a:extLst>
                              <a:ext uri="{A12FA001-AC4F-418D-AE19-62706E023703}">
                                <ahyp:hlinkClr xmlns:ahyp="http://schemas.microsoft.com/office/drawing/2018/hyperlinkcolor" val="tx"/>
                              </a:ext>
                            </a:extLst>
                          </a:hlinkClick>
                        </a:rPr>
                        <a:t>https://education.minecraft.net/class-resources/lessons/</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1352553435"/>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rPr>
                        <a:t>https://csfirst.withgoogle.com/c/cs-first/en/curriculum.html</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1122738920"/>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rPr>
                        <a:t>https://csfirst.withgoogle.com/c/cs-first/en/high-seas-activity/overview.html</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835670287"/>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hlinkClick r:id="rId7">
                            <a:extLst>
                              <a:ext uri="{A12FA001-AC4F-418D-AE19-62706E023703}">
                                <ahyp:hlinkClr xmlns:ahyp="http://schemas.microsoft.com/office/drawing/2018/hyperlinkcolor" val="tx"/>
                              </a:ext>
                            </a:extLst>
                          </a:hlinkClick>
                        </a:rPr>
                        <a:t>https://code.org/curriculum/course3/1/Teacher</a:t>
                      </a:r>
                      <a:endParaRPr lang="en-GB" sz="2000" u="sng" kern="1200" dirty="0">
                        <a:solidFill>
                          <a:srgbClr val="5E5252"/>
                        </a:solidFill>
                        <a:effectLst/>
                        <a:latin typeface="Segoe UI Light" panose="020B0502040204020203" pitchFamily="34" charset="0"/>
                        <a:ea typeface="+mn-ea"/>
                        <a:cs typeface="Segoe UI Light" panose="020B0502040204020203" pitchFamily="34" charset="0"/>
                      </a:endParaRPr>
                    </a:p>
                  </a:txBody>
                  <a:tcPr anchor="ctr"/>
                </a:tc>
                <a:extLst>
                  <a:ext uri="{0D108BD9-81ED-4DB2-BD59-A6C34878D82A}">
                    <a16:rowId xmlns:a16="http://schemas.microsoft.com/office/drawing/2014/main" val="2595512138"/>
                  </a:ext>
                </a:extLst>
              </a:tr>
            </a:tbl>
          </a:graphicData>
        </a:graphic>
      </p:graphicFrame>
      <p:pic>
        <p:nvPicPr>
          <p:cNvPr id="2" name="Image 1">
            <a:extLst>
              <a:ext uri="{FF2B5EF4-FFF2-40B4-BE49-F238E27FC236}">
                <a16:creationId xmlns:a16="http://schemas.microsoft.com/office/drawing/2014/main" id="{DB4E70CC-83B2-45AF-BB80-A74FEA0BF346}"/>
              </a:ext>
            </a:extLst>
          </p:cNvPr>
          <p:cNvPicPr>
            <a:picLocks noChangeAspect="1"/>
          </p:cNvPicPr>
          <p:nvPr/>
        </p:nvPicPr>
        <p:blipFill>
          <a:blip r:embed="rId8"/>
          <a:stretch>
            <a:fillRect/>
          </a:stretch>
        </p:blipFill>
        <p:spPr>
          <a:xfrm>
            <a:off x="183717" y="303128"/>
            <a:ext cx="3151905" cy="859611"/>
          </a:xfrm>
          <a:prstGeom prst="rect">
            <a:avLst/>
          </a:prstGeom>
        </p:spPr>
      </p:pic>
    </p:spTree>
    <p:extLst>
      <p:ext uri="{BB962C8B-B14F-4D97-AF65-F5344CB8AC3E}">
        <p14:creationId xmlns:p14="http://schemas.microsoft.com/office/powerpoint/2010/main" val="3213684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2FF2D9-A062-463B-957B-1BEC4EB3FBF4}"/>
              </a:ext>
            </a:extLst>
          </p:cNvPr>
          <p:cNvSpPr/>
          <p:nvPr/>
        </p:nvSpPr>
        <p:spPr>
          <a:xfrm>
            <a:off x="3486620" y="3566417"/>
            <a:ext cx="2534668" cy="584775"/>
          </a:xfrm>
          <a:prstGeom prst="rect">
            <a:avLst/>
          </a:prstGeom>
        </p:spPr>
        <p:txBody>
          <a:bodyPr wrap="none">
            <a:spAutoFit/>
          </a:bodyPr>
          <a:lstStyle/>
          <a:p>
            <a:pPr algn="ctr"/>
            <a:r>
              <a:rPr lang="en-ZA" sz="3200" dirty="0">
                <a:solidFill>
                  <a:srgbClr val="CC0099"/>
                </a:solidFill>
                <a:latin typeface="Headline One" panose="00000400000000000000" pitchFamily="2" charset="0"/>
                <a:cs typeface="Segoe UI Light" panose="020B0502040204020203" pitchFamily="34" charset="0"/>
              </a:rPr>
              <a:t>Tips for teachers</a:t>
            </a:r>
            <a:endParaRPr lang="en-GB" sz="3200" dirty="0">
              <a:solidFill>
                <a:srgbClr val="CC0099"/>
              </a:solidFill>
              <a:latin typeface="Headline One" panose="00000400000000000000" pitchFamily="2" charset="0"/>
              <a:cs typeface="Segoe UI Light" panose="020B0502040204020203" pitchFamily="34" charset="0"/>
            </a:endParaRPr>
          </a:p>
        </p:txBody>
      </p:sp>
      <p:sp>
        <p:nvSpPr>
          <p:cNvPr id="3" name="Rectangle 2">
            <a:extLst>
              <a:ext uri="{FF2B5EF4-FFF2-40B4-BE49-F238E27FC236}">
                <a16:creationId xmlns:a16="http://schemas.microsoft.com/office/drawing/2014/main" id="{F90A2603-E9E1-4C0D-9481-AB05D5BA957D}"/>
              </a:ext>
            </a:extLst>
          </p:cNvPr>
          <p:cNvSpPr/>
          <p:nvPr/>
        </p:nvSpPr>
        <p:spPr>
          <a:xfrm>
            <a:off x="2484157" y="1785172"/>
            <a:ext cx="2858475" cy="584775"/>
          </a:xfrm>
          <a:prstGeom prst="rect">
            <a:avLst/>
          </a:prstGeom>
        </p:spPr>
        <p:txBody>
          <a:bodyPr wrap="none">
            <a:spAutoFit/>
          </a:bodyPr>
          <a:lstStyle/>
          <a:p>
            <a:pPr algn="ctr"/>
            <a:r>
              <a:rPr lang="en-ZA" sz="3200" dirty="0">
                <a:solidFill>
                  <a:srgbClr val="EE6E16"/>
                </a:solidFill>
                <a:latin typeface="Headline One" panose="00000400000000000000" pitchFamily="2" charset="0"/>
                <a:cs typeface="Segoe UI Light" panose="020B0502040204020203" pitchFamily="34" charset="0"/>
              </a:rPr>
              <a:t>coding lesson plans</a:t>
            </a:r>
            <a:endParaRPr lang="en-GB" sz="3200" dirty="0">
              <a:solidFill>
                <a:srgbClr val="EE6E16"/>
              </a:solidFill>
              <a:latin typeface="Headline One" panose="00000400000000000000" pitchFamily="2" charset="0"/>
              <a:cs typeface="Segoe UI Light" panose="020B0502040204020203" pitchFamily="34" charset="0"/>
            </a:endParaRPr>
          </a:p>
        </p:txBody>
      </p:sp>
      <p:graphicFrame>
        <p:nvGraphicFramePr>
          <p:cNvPr id="4" name="Table 3">
            <a:extLst>
              <a:ext uri="{FF2B5EF4-FFF2-40B4-BE49-F238E27FC236}">
                <a16:creationId xmlns:a16="http://schemas.microsoft.com/office/drawing/2014/main" id="{E0EAAAB0-8A02-4F91-A5D9-553609C45CC5}"/>
              </a:ext>
            </a:extLst>
          </p:cNvPr>
          <p:cNvGraphicFramePr>
            <a:graphicFrameLocks noGrp="1"/>
          </p:cNvGraphicFramePr>
          <p:nvPr>
            <p:extLst>
              <p:ext uri="{D42A27DB-BD31-4B8C-83A1-F6EECF244321}">
                <p14:modId xmlns:p14="http://schemas.microsoft.com/office/powerpoint/2010/main" val="3949165689"/>
              </p:ext>
            </p:extLst>
          </p:nvPr>
        </p:nvGraphicFramePr>
        <p:xfrm>
          <a:off x="436749" y="1605800"/>
          <a:ext cx="11488158" cy="4023360"/>
        </p:xfrm>
        <a:graphic>
          <a:graphicData uri="http://schemas.openxmlformats.org/drawingml/2006/table">
            <a:tbl>
              <a:tblPr bandRow="1">
                <a:tableStyleId>{5C22544A-7EE6-4342-B048-85BDC9FD1C3A}</a:tableStyleId>
              </a:tblPr>
              <a:tblGrid>
                <a:gridCol w="11488158">
                  <a:extLst>
                    <a:ext uri="{9D8B030D-6E8A-4147-A177-3AD203B41FA5}">
                      <a16:colId xmlns:a16="http://schemas.microsoft.com/office/drawing/2014/main" val="333086410"/>
                    </a:ext>
                  </a:extLst>
                </a:gridCol>
              </a:tblGrid>
              <a:tr h="1005840">
                <a:tc>
                  <a:txBody>
                    <a:bodyPr/>
                    <a:lstStyle/>
                    <a:p>
                      <a:pPr marL="0" algn="l" defTabSz="914400" rtl="0" eaLnBrk="1" latinLnBrk="0" hangingPunct="1">
                        <a:lnSpc>
                          <a:spcPct val="100000"/>
                        </a:lnSpc>
                      </a:pPr>
                      <a:r>
                        <a:rPr lang="en-US" sz="2000" u="sng" kern="1200" dirty="0">
                          <a:solidFill>
                            <a:srgbClr val="5E5252"/>
                          </a:solidFill>
                          <a:effectLst/>
                          <a:latin typeface="Segoe UI Light" panose="020B0502040204020203" pitchFamily="34" charset="0"/>
                          <a:ea typeface="+mn-ea"/>
                          <a:cs typeface="Segoe UI Light" panose="020B0502040204020203" pitchFamily="34" charset="0"/>
                        </a:rPr>
                        <a:t>https://www.commonsense.org/education/teaching- strategies/get-started-with-coding-in-the-classroom</a:t>
                      </a:r>
                    </a:p>
                  </a:txBody>
                  <a:tcPr anchor="ctr"/>
                </a:tc>
                <a:extLst>
                  <a:ext uri="{0D108BD9-81ED-4DB2-BD59-A6C34878D82A}">
                    <a16:rowId xmlns:a16="http://schemas.microsoft.com/office/drawing/2014/main" val="3205234496"/>
                  </a:ext>
                </a:extLst>
              </a:tr>
              <a:tr h="1005840">
                <a:tc>
                  <a:txBody>
                    <a:bodyPr/>
                    <a:lstStyle/>
                    <a:p>
                      <a:pPr marL="0" algn="l" defTabSz="914400" rtl="0" eaLnBrk="1" latinLnBrk="0" hangingPunct="1">
                        <a:lnSpc>
                          <a:spcPct val="100000"/>
                        </a:lnSpc>
                      </a:pPr>
                      <a:r>
                        <a:rPr lang="en-ZA" sz="2000" u="sng" kern="1200" dirty="0">
                          <a:solidFill>
                            <a:srgbClr val="5E5252"/>
                          </a:solidFill>
                          <a:effectLst/>
                          <a:latin typeface="Segoe UI Light" panose="020B0502040204020203" pitchFamily="34" charset="0"/>
                          <a:ea typeface="+mn-ea"/>
                          <a:cs typeface="Segoe UI Light" panose="020B0502040204020203" pitchFamily="34" charset="0"/>
                        </a:rPr>
                        <a:t>http://www.theedadvocate.org/9-tips-teaching-coding-classroom/</a:t>
                      </a:r>
                    </a:p>
                  </a:txBody>
                  <a:tcPr anchor="ctr"/>
                </a:tc>
                <a:extLst>
                  <a:ext uri="{0D108BD9-81ED-4DB2-BD59-A6C34878D82A}">
                    <a16:rowId xmlns:a16="http://schemas.microsoft.com/office/drawing/2014/main" val="2836744687"/>
                  </a:ext>
                </a:extLst>
              </a:tr>
              <a:tr h="1005840">
                <a:tc>
                  <a:txBody>
                    <a:bodyPr/>
                    <a:lstStyle/>
                    <a:p>
                      <a:pPr marL="112713" indent="0" algn="l" defTabSz="914400" rtl="0" eaLnBrk="1" latinLnBrk="0" hangingPunct="1">
                        <a:lnSpc>
                          <a:spcPct val="100000"/>
                        </a:lnSpc>
                        <a:spcAft>
                          <a:spcPts val="0"/>
                        </a:spcAft>
                      </a:pPr>
                      <a:r>
                        <a:rPr lang="en-ZA" sz="2000" u="sng" kern="1200" dirty="0">
                          <a:solidFill>
                            <a:srgbClr val="5E5252"/>
                          </a:solidFill>
                          <a:effectLst/>
                          <a:latin typeface="Segoe UI Light" panose="020B0502040204020203" pitchFamily="34" charset="0"/>
                          <a:ea typeface="+mn-ea"/>
                          <a:cs typeface="Segoe UI Light" panose="020B0502040204020203" pitchFamily="34" charset="0"/>
                        </a:rPr>
                        <a:t>https://code.org/educate/resources/videos</a:t>
                      </a:r>
                    </a:p>
                  </a:txBody>
                  <a:tcPr marL="0" marR="0" marT="0" marB="0" anchor="ctr"/>
                </a:tc>
                <a:extLst>
                  <a:ext uri="{0D108BD9-81ED-4DB2-BD59-A6C34878D82A}">
                    <a16:rowId xmlns:a16="http://schemas.microsoft.com/office/drawing/2014/main" val="1421263491"/>
                  </a:ext>
                </a:extLst>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2000" u="sng" kern="1200" dirty="0">
                          <a:solidFill>
                            <a:srgbClr val="5E5252"/>
                          </a:solidFill>
                          <a:effectLst/>
                          <a:latin typeface="Segoe UI Light" panose="020B0502040204020203" pitchFamily="34" charset="0"/>
                          <a:ea typeface="+mn-ea"/>
                          <a:cs typeface="Segoe UI Light" panose="020B0502040204020203" pitchFamily="34" charset="0"/>
                        </a:rPr>
                        <a:t>http://blogs.edweek.org/edweek/education_futures/2017/06/9_tips_for_teaching_coding_in_the_classroom.html</a:t>
                      </a:r>
                    </a:p>
                  </a:txBody>
                  <a:tcPr anchor="ctr"/>
                </a:tc>
                <a:extLst>
                  <a:ext uri="{0D108BD9-81ED-4DB2-BD59-A6C34878D82A}">
                    <a16:rowId xmlns:a16="http://schemas.microsoft.com/office/drawing/2014/main" val="410645591"/>
                  </a:ext>
                </a:extLst>
              </a:tr>
            </a:tbl>
          </a:graphicData>
        </a:graphic>
      </p:graphicFrame>
      <p:pic>
        <p:nvPicPr>
          <p:cNvPr id="6" name="Image 5">
            <a:extLst>
              <a:ext uri="{FF2B5EF4-FFF2-40B4-BE49-F238E27FC236}">
                <a16:creationId xmlns:a16="http://schemas.microsoft.com/office/drawing/2014/main" id="{35C48A21-4F92-4619-8C39-09E916E71934}"/>
              </a:ext>
            </a:extLst>
          </p:cNvPr>
          <p:cNvPicPr>
            <a:picLocks noChangeAspect="1"/>
          </p:cNvPicPr>
          <p:nvPr/>
        </p:nvPicPr>
        <p:blipFill>
          <a:blip r:embed="rId2"/>
          <a:stretch>
            <a:fillRect/>
          </a:stretch>
        </p:blipFill>
        <p:spPr>
          <a:xfrm>
            <a:off x="194446" y="588702"/>
            <a:ext cx="2828789" cy="859611"/>
          </a:xfrm>
          <a:prstGeom prst="rect">
            <a:avLst/>
          </a:prstGeom>
        </p:spPr>
      </p:pic>
    </p:spTree>
    <p:extLst>
      <p:ext uri="{BB962C8B-B14F-4D97-AF65-F5344CB8AC3E}">
        <p14:creationId xmlns:p14="http://schemas.microsoft.com/office/powerpoint/2010/main" val="3147843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0FFB-1A33-4306-BF18-A1879F80FFA4}"/>
              </a:ext>
            </a:extLst>
          </p:cNvPr>
          <p:cNvSpPr>
            <a:spLocks noGrp="1"/>
          </p:cNvSpPr>
          <p:nvPr>
            <p:ph type="title"/>
          </p:nvPr>
        </p:nvSpPr>
        <p:spPr>
          <a:xfrm>
            <a:off x="550837" y="5083532"/>
            <a:ext cx="8599616" cy="1006384"/>
          </a:xfrm>
        </p:spPr>
        <p:txBody>
          <a:bodyPr>
            <a:normAutofit/>
          </a:bodyPr>
          <a:lstStyle/>
          <a:p>
            <a:r>
              <a:rPr lang="en-GB" sz="2400" dirty="0">
                <a:latin typeface="Segoe UI Light" panose="020B0502040204020203" pitchFamily="34" charset="0"/>
                <a:cs typeface="Segoe UI Light" panose="020B0502040204020203" pitchFamily="34" charset="0"/>
                <a:hlinkClick r:id="rId3"/>
              </a:rPr>
              <a:t>https://csfirst.withgoogle.com/c/cs-first/en/curriculum.html</a:t>
            </a:r>
            <a:r>
              <a:rPr lang="en-GB" sz="2400" dirty="0">
                <a:latin typeface="Segoe UI Light" panose="020B0502040204020203" pitchFamily="34" charset="0"/>
                <a:cs typeface="Segoe UI Light" panose="020B0502040204020203" pitchFamily="34" charset="0"/>
              </a:rPr>
              <a:t> </a:t>
            </a:r>
          </a:p>
        </p:txBody>
      </p:sp>
      <p:pic>
        <p:nvPicPr>
          <p:cNvPr id="4" name="Picture 3">
            <a:extLst>
              <a:ext uri="{FF2B5EF4-FFF2-40B4-BE49-F238E27FC236}">
                <a16:creationId xmlns:a16="http://schemas.microsoft.com/office/drawing/2014/main" id="{B38DED85-3246-492A-BDC3-6D4D4D61AE59}"/>
              </a:ext>
            </a:extLst>
          </p:cNvPr>
          <p:cNvPicPr>
            <a:picLocks noChangeAspect="1"/>
          </p:cNvPicPr>
          <p:nvPr/>
        </p:nvPicPr>
        <p:blipFill>
          <a:blip r:embed="rId4"/>
          <a:stretch>
            <a:fillRect/>
          </a:stretch>
        </p:blipFill>
        <p:spPr>
          <a:xfrm>
            <a:off x="5039262" y="534437"/>
            <a:ext cx="6929871" cy="4282660"/>
          </a:xfrm>
          <a:prstGeom prst="rect">
            <a:avLst/>
          </a:prstGeom>
        </p:spPr>
      </p:pic>
      <p:sp>
        <p:nvSpPr>
          <p:cNvPr id="6" name="Rectangle 5">
            <a:extLst>
              <a:ext uri="{FF2B5EF4-FFF2-40B4-BE49-F238E27FC236}">
                <a16:creationId xmlns:a16="http://schemas.microsoft.com/office/drawing/2014/main" id="{11F91978-779C-4C45-8AC7-750FA1D1EE91}"/>
              </a:ext>
            </a:extLst>
          </p:cNvPr>
          <p:cNvSpPr/>
          <p:nvPr/>
        </p:nvSpPr>
        <p:spPr>
          <a:xfrm>
            <a:off x="550837" y="1989830"/>
            <a:ext cx="4243961" cy="2764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1"/>
                </a:solidFill>
                <a:latin typeface="Segoe UI Light" panose="020B0502040204020203" pitchFamily="34" charset="0"/>
                <a:cs typeface="Segoe UI Light" panose="020B0502040204020203" pitchFamily="34" charset="0"/>
              </a:rPr>
              <a:t>Explore this link for news ways to apply computational thinking to real-life problem solving:</a:t>
            </a:r>
          </a:p>
        </p:txBody>
      </p:sp>
      <p:pic>
        <p:nvPicPr>
          <p:cNvPr id="5" name="Image 4">
            <a:extLst>
              <a:ext uri="{FF2B5EF4-FFF2-40B4-BE49-F238E27FC236}">
                <a16:creationId xmlns:a16="http://schemas.microsoft.com/office/drawing/2014/main" id="{67B15BA3-4A2C-40E6-B393-F431716C21B0}"/>
              </a:ext>
            </a:extLst>
          </p:cNvPr>
          <p:cNvPicPr>
            <a:picLocks noChangeAspect="1"/>
          </p:cNvPicPr>
          <p:nvPr/>
        </p:nvPicPr>
        <p:blipFill>
          <a:blip r:embed="rId5"/>
          <a:stretch>
            <a:fillRect/>
          </a:stretch>
        </p:blipFill>
        <p:spPr>
          <a:xfrm>
            <a:off x="397826" y="421315"/>
            <a:ext cx="4438650" cy="1028700"/>
          </a:xfrm>
          <a:prstGeom prst="rect">
            <a:avLst/>
          </a:prstGeom>
        </p:spPr>
      </p:pic>
    </p:spTree>
    <p:extLst>
      <p:ext uri="{BB962C8B-B14F-4D97-AF65-F5344CB8AC3E}">
        <p14:creationId xmlns:p14="http://schemas.microsoft.com/office/powerpoint/2010/main" val="1859723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07FFA9-5355-4010-BB4A-C188D1173B72}"/>
              </a:ext>
            </a:extLst>
          </p:cNvPr>
          <p:cNvSpPr>
            <a:spLocks noGrp="1"/>
          </p:cNvSpPr>
          <p:nvPr>
            <p:ph type="title"/>
          </p:nvPr>
        </p:nvSpPr>
        <p:spPr>
          <a:xfrm>
            <a:off x="98154" y="371702"/>
            <a:ext cx="2260344" cy="1556028"/>
          </a:xfrm>
        </p:spPr>
        <p:txBody>
          <a:bodyPr>
            <a:noAutofit/>
          </a:bodyPr>
          <a:lstStyle/>
          <a:p>
            <a:r>
              <a:rPr lang="fr-FR" sz="3000" dirty="0" err="1">
                <a:solidFill>
                  <a:schemeClr val="bg1"/>
                </a:solidFill>
                <a:latin typeface="Headline One" panose="00000400000000000000" pitchFamily="2" charset="0"/>
              </a:rPr>
              <a:t>Join</a:t>
            </a:r>
            <a:r>
              <a:rPr lang="fr-FR" sz="3000" dirty="0">
                <a:solidFill>
                  <a:schemeClr val="bg1"/>
                </a:solidFill>
                <a:latin typeface="Headline One" panose="00000400000000000000" pitchFamily="2" charset="0"/>
              </a:rPr>
              <a:t> </a:t>
            </a:r>
            <a:r>
              <a:rPr lang="fr-FR" sz="3000" dirty="0" err="1">
                <a:solidFill>
                  <a:schemeClr val="bg1"/>
                </a:solidFill>
                <a:latin typeface="Headline One" panose="00000400000000000000" pitchFamily="2" charset="0"/>
              </a:rPr>
              <a:t>our</a:t>
            </a:r>
            <a:r>
              <a:rPr lang="fr-FR" sz="3000" dirty="0">
                <a:solidFill>
                  <a:schemeClr val="bg1"/>
                </a:solidFill>
                <a:latin typeface="Headline One" panose="00000400000000000000" pitchFamily="2" charset="0"/>
              </a:rPr>
              <a:t> </a:t>
            </a:r>
            <a:br>
              <a:rPr lang="fr-FR" sz="3000" dirty="0">
                <a:solidFill>
                  <a:schemeClr val="bg1"/>
                </a:solidFill>
                <a:latin typeface="Headline One" panose="00000400000000000000" pitchFamily="2" charset="0"/>
              </a:rPr>
            </a:br>
            <a:r>
              <a:rPr lang="fr-FR" sz="3000" dirty="0">
                <a:solidFill>
                  <a:schemeClr val="bg1"/>
                </a:solidFill>
                <a:latin typeface="Headline One" panose="00000400000000000000" pitchFamily="2" charset="0"/>
              </a:rPr>
              <a:t>fast-</a:t>
            </a:r>
            <a:r>
              <a:rPr lang="fr-FR" sz="3000" dirty="0" err="1">
                <a:solidFill>
                  <a:schemeClr val="bg1"/>
                </a:solidFill>
                <a:latin typeface="Headline One" panose="00000400000000000000" pitchFamily="2" charset="0"/>
              </a:rPr>
              <a:t>growing</a:t>
            </a:r>
            <a:r>
              <a:rPr lang="fr-FR" sz="3000" dirty="0">
                <a:solidFill>
                  <a:schemeClr val="bg1"/>
                </a:solidFill>
                <a:latin typeface="Headline One" panose="00000400000000000000" pitchFamily="2" charset="0"/>
              </a:rPr>
              <a:t> </a:t>
            </a:r>
            <a:r>
              <a:rPr lang="fr-FR" sz="3000" dirty="0" err="1">
                <a:solidFill>
                  <a:schemeClr val="bg1"/>
                </a:solidFill>
                <a:latin typeface="Headline One" panose="00000400000000000000" pitchFamily="2" charset="0"/>
              </a:rPr>
              <a:t>community</a:t>
            </a:r>
            <a:r>
              <a:rPr lang="fr-FR" sz="3000" dirty="0">
                <a:solidFill>
                  <a:schemeClr val="bg1"/>
                </a:solidFill>
                <a:latin typeface="Headline One" panose="00000400000000000000" pitchFamily="2" charset="0"/>
              </a:rPr>
              <a:t> of more </a:t>
            </a:r>
            <a:r>
              <a:rPr lang="fr-FR" sz="3000" dirty="0" err="1">
                <a:solidFill>
                  <a:schemeClr val="bg1"/>
                </a:solidFill>
                <a:latin typeface="Headline One" panose="00000400000000000000" pitchFamily="2" charset="0"/>
              </a:rPr>
              <a:t>than</a:t>
            </a:r>
            <a:r>
              <a:rPr lang="fr-FR" sz="3000" dirty="0">
                <a:solidFill>
                  <a:schemeClr val="bg1"/>
                </a:solidFill>
                <a:latin typeface="Headline One" panose="00000400000000000000" pitchFamily="2" charset="0"/>
              </a:rPr>
              <a:t> 50,000 fans</a:t>
            </a:r>
            <a:endParaRPr lang="fr-FR" sz="3000" dirty="0">
              <a:solidFill>
                <a:schemeClr val="bg1"/>
              </a:solidFill>
              <a:latin typeface="Segoe UI Light" panose="020B0502040204020203" pitchFamily="34" charset="0"/>
              <a:cs typeface="Segoe UI Light" panose="020B0502040204020203" pitchFamily="34" charset="0"/>
            </a:endParaRPr>
          </a:p>
        </p:txBody>
      </p:sp>
      <p:pic>
        <p:nvPicPr>
          <p:cNvPr id="16" name="Image 15">
            <a:extLst>
              <a:ext uri="{FF2B5EF4-FFF2-40B4-BE49-F238E27FC236}">
                <a16:creationId xmlns:a16="http://schemas.microsoft.com/office/drawing/2014/main" id="{5EF21B81-80F0-4475-929A-87345F786F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 y="1"/>
            <a:ext cx="12192003" cy="6857999"/>
          </a:xfrm>
          <a:prstGeom prst="rect">
            <a:avLst/>
          </a:prstGeom>
        </p:spPr>
      </p:pic>
      <p:sp>
        <p:nvSpPr>
          <p:cNvPr id="18" name="Rectangle 17">
            <a:extLst>
              <a:ext uri="{FF2B5EF4-FFF2-40B4-BE49-F238E27FC236}">
                <a16:creationId xmlns:a16="http://schemas.microsoft.com/office/drawing/2014/main" id="{2D0CB999-AA4B-40FF-AA96-C2B78D79F633}"/>
              </a:ext>
            </a:extLst>
          </p:cNvPr>
          <p:cNvSpPr/>
          <p:nvPr/>
        </p:nvSpPr>
        <p:spPr>
          <a:xfrm>
            <a:off x="5011541" y="-4848"/>
            <a:ext cx="2164080" cy="187428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rtlCol="0" anchor="b"/>
          <a:lstStyle/>
          <a:p>
            <a:pPr algn="ctr"/>
            <a:endParaRPr lang="en-US" sz="2000" dirty="0">
              <a:solidFill>
                <a:srgbClr val="5E5252"/>
              </a:solidFill>
              <a:latin typeface="Segoe UI Light" panose="020B0502040204020203" pitchFamily="34" charset="0"/>
              <a:cs typeface="Segoe UI Light" panose="020B0502040204020203" pitchFamily="34" charset="0"/>
            </a:endParaRPr>
          </a:p>
          <a:p>
            <a:pPr algn="ctr"/>
            <a:endParaRPr lang="en-US" sz="2000" dirty="0">
              <a:solidFill>
                <a:srgbClr val="5E5252"/>
              </a:solidFill>
              <a:latin typeface="Segoe UI Light" panose="020B0502040204020203" pitchFamily="34" charset="0"/>
              <a:cs typeface="Segoe UI Light" panose="020B0502040204020203" pitchFamily="34" charset="0"/>
            </a:endParaRPr>
          </a:p>
          <a:p>
            <a:pPr algn="ctr"/>
            <a:r>
              <a:rPr lang="en-US" sz="2000" dirty="0">
                <a:solidFill>
                  <a:srgbClr val="5E5252"/>
                </a:solidFill>
                <a:latin typeface="Segoe UI Light" panose="020B0502040204020203" pitchFamily="34" charset="0"/>
                <a:cs typeface="Segoe UI Light" panose="020B0502040204020203" pitchFamily="34" charset="0"/>
              </a:rPr>
              <a:t>/</a:t>
            </a:r>
            <a:r>
              <a:rPr lang="en-US" sz="2000" dirty="0" err="1">
                <a:solidFill>
                  <a:srgbClr val="5E5252"/>
                </a:solidFill>
                <a:latin typeface="Segoe UI Light" panose="020B0502040204020203" pitchFamily="34" charset="0"/>
                <a:cs typeface="Segoe UI Light" panose="020B0502040204020203" pitchFamily="34" charset="0"/>
              </a:rPr>
              <a:t>africacodeweek</a:t>
            </a:r>
            <a:endParaRPr lang="en-US" sz="2000" dirty="0">
              <a:solidFill>
                <a:srgbClr val="5E5252"/>
              </a:solidFill>
              <a:latin typeface="Segoe UI Light" panose="020B0502040204020203" pitchFamily="34" charset="0"/>
              <a:cs typeface="Segoe UI Light" panose="020B0502040204020203" pitchFamily="34" charset="0"/>
            </a:endParaRPr>
          </a:p>
          <a:p>
            <a:pPr algn="ctr"/>
            <a:r>
              <a:rPr lang="en-US" sz="2000" dirty="0">
                <a:solidFill>
                  <a:srgbClr val="5E5252"/>
                </a:solidFill>
                <a:latin typeface="Segoe UI Light" panose="020B0502040204020203" pitchFamily="34" charset="0"/>
                <a:cs typeface="Segoe UI Light" panose="020B0502040204020203" pitchFamily="34" charset="0"/>
              </a:rPr>
              <a:t>/sap4good</a:t>
            </a:r>
          </a:p>
        </p:txBody>
      </p:sp>
      <p:sp>
        <p:nvSpPr>
          <p:cNvPr id="20" name="Rectangle 19">
            <a:extLst>
              <a:ext uri="{FF2B5EF4-FFF2-40B4-BE49-F238E27FC236}">
                <a16:creationId xmlns:a16="http://schemas.microsoft.com/office/drawing/2014/main" id="{6CCE55FD-D4F8-47B3-AF94-CB0EABD6C730}"/>
              </a:ext>
            </a:extLst>
          </p:cNvPr>
          <p:cNvSpPr/>
          <p:nvPr/>
        </p:nvSpPr>
        <p:spPr>
          <a:xfrm>
            <a:off x="7373947" y="-4848"/>
            <a:ext cx="2275839" cy="1562318"/>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rtlCol="0" anchor="b"/>
          <a:lstStyle/>
          <a:p>
            <a:pPr algn="ctr"/>
            <a:endParaRPr lang="en-US" sz="2000" dirty="0">
              <a:solidFill>
                <a:srgbClr val="5E5252"/>
              </a:solidFill>
              <a:latin typeface="Segoe UI Light" panose="020B0502040204020203" pitchFamily="34" charset="0"/>
              <a:cs typeface="Segoe UI Light" panose="020B0502040204020203" pitchFamily="34" charset="0"/>
            </a:endParaRPr>
          </a:p>
          <a:p>
            <a:pPr algn="ctr"/>
            <a:endParaRPr lang="en-US" sz="2000" dirty="0">
              <a:solidFill>
                <a:srgbClr val="5E5252"/>
              </a:solidFill>
              <a:latin typeface="Segoe UI Light" panose="020B0502040204020203" pitchFamily="34" charset="0"/>
              <a:cs typeface="Segoe UI Light" panose="020B0502040204020203" pitchFamily="34" charset="0"/>
            </a:endParaRPr>
          </a:p>
          <a:p>
            <a:pPr algn="ctr"/>
            <a:r>
              <a:rPr lang="en-US" sz="2000" dirty="0">
                <a:solidFill>
                  <a:srgbClr val="5E5252"/>
                </a:solidFill>
                <a:latin typeface="Segoe UI Light" panose="020B0502040204020203" pitchFamily="34" charset="0"/>
                <a:cs typeface="Segoe UI Light" panose="020B0502040204020203" pitchFamily="34" charset="0"/>
              </a:rPr>
              <a:t>/africa_code_week/</a:t>
            </a:r>
          </a:p>
        </p:txBody>
      </p:sp>
      <p:sp>
        <p:nvSpPr>
          <p:cNvPr id="22" name="Rectangle 21">
            <a:extLst>
              <a:ext uri="{FF2B5EF4-FFF2-40B4-BE49-F238E27FC236}">
                <a16:creationId xmlns:a16="http://schemas.microsoft.com/office/drawing/2014/main" id="{39B2A0D3-DF09-4A68-839A-B4B8244BF714}"/>
              </a:ext>
            </a:extLst>
          </p:cNvPr>
          <p:cNvSpPr/>
          <p:nvPr/>
        </p:nvSpPr>
        <p:spPr>
          <a:xfrm>
            <a:off x="2524760" y="0"/>
            <a:ext cx="2301240" cy="2299433"/>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rtlCol="0" anchor="b"/>
          <a:lstStyle/>
          <a:p>
            <a:pPr algn="ctr"/>
            <a:endParaRPr lang="en-US" sz="2000" dirty="0">
              <a:solidFill>
                <a:srgbClr val="5E5252"/>
              </a:solidFill>
              <a:latin typeface="Segoe UI Light" panose="020B0502040204020203" pitchFamily="34" charset="0"/>
              <a:cs typeface="Segoe UI Light" panose="020B0502040204020203" pitchFamily="34" charset="0"/>
            </a:endParaRPr>
          </a:p>
          <a:p>
            <a:pPr algn="ctr"/>
            <a:endParaRPr lang="en-US" sz="2000" dirty="0">
              <a:solidFill>
                <a:srgbClr val="5E5252"/>
              </a:solidFill>
              <a:latin typeface="Segoe UI Light" panose="020B0502040204020203" pitchFamily="34" charset="0"/>
              <a:cs typeface="Segoe UI Light" panose="020B0502040204020203" pitchFamily="34" charset="0"/>
            </a:endParaRPr>
          </a:p>
          <a:p>
            <a:pPr algn="ctr"/>
            <a:endParaRPr lang="en-US" sz="2000" dirty="0">
              <a:solidFill>
                <a:srgbClr val="5E5252"/>
              </a:solidFill>
              <a:latin typeface="Segoe UI Light" panose="020B0502040204020203" pitchFamily="34" charset="0"/>
              <a:cs typeface="Segoe UI Light" panose="020B0502040204020203" pitchFamily="34" charset="0"/>
            </a:endParaRPr>
          </a:p>
          <a:p>
            <a:pPr algn="ctr"/>
            <a:r>
              <a:rPr lang="en-US" sz="2000" dirty="0">
                <a:solidFill>
                  <a:srgbClr val="5E5252"/>
                </a:solidFill>
                <a:latin typeface="Segoe UI Light" panose="020B0502040204020203" pitchFamily="34" charset="0"/>
                <a:cs typeface="Segoe UI Light" panose="020B0502040204020203" pitchFamily="34" charset="0"/>
              </a:rPr>
              <a:t>#</a:t>
            </a:r>
            <a:r>
              <a:rPr lang="en-US" sz="2000" dirty="0" err="1">
                <a:solidFill>
                  <a:srgbClr val="5E5252"/>
                </a:solidFill>
                <a:latin typeface="Segoe UI Light" panose="020B0502040204020203" pitchFamily="34" charset="0"/>
                <a:cs typeface="Segoe UI Light" panose="020B0502040204020203" pitchFamily="34" charset="0"/>
              </a:rPr>
              <a:t>africacodeweek</a:t>
            </a:r>
            <a:endParaRPr lang="en-US" sz="2000" dirty="0">
              <a:solidFill>
                <a:srgbClr val="5E5252"/>
              </a:solidFill>
              <a:latin typeface="Segoe UI Light" panose="020B0502040204020203" pitchFamily="34" charset="0"/>
              <a:cs typeface="Segoe UI Light" panose="020B0502040204020203" pitchFamily="34" charset="0"/>
            </a:endParaRPr>
          </a:p>
          <a:p>
            <a:pPr algn="ctr"/>
            <a:r>
              <a:rPr lang="en-US" sz="2000" dirty="0">
                <a:solidFill>
                  <a:srgbClr val="5E5252"/>
                </a:solidFill>
                <a:latin typeface="Segoe UI Light" panose="020B0502040204020203" pitchFamily="34" charset="0"/>
                <a:cs typeface="Segoe UI Light" panose="020B0502040204020203" pitchFamily="34" charset="0"/>
              </a:rPr>
              <a:t>@</a:t>
            </a:r>
            <a:r>
              <a:rPr lang="en-US" sz="2000" dirty="0" err="1">
                <a:solidFill>
                  <a:srgbClr val="5E5252"/>
                </a:solidFill>
                <a:latin typeface="Segoe UI Light" panose="020B0502040204020203" pitchFamily="34" charset="0"/>
                <a:cs typeface="Segoe UI Light" panose="020B0502040204020203" pitchFamily="34" charset="0"/>
              </a:rPr>
              <a:t>africacodeweek</a:t>
            </a:r>
            <a:endParaRPr lang="en-US" sz="2000" dirty="0">
              <a:solidFill>
                <a:srgbClr val="5E5252"/>
              </a:solidFill>
              <a:latin typeface="Segoe UI Light" panose="020B0502040204020203" pitchFamily="34" charset="0"/>
              <a:cs typeface="Segoe UI Light" panose="020B0502040204020203" pitchFamily="34" charset="0"/>
            </a:endParaRPr>
          </a:p>
          <a:p>
            <a:pPr algn="ctr"/>
            <a:r>
              <a:rPr lang="en-US" sz="2000" dirty="0">
                <a:solidFill>
                  <a:srgbClr val="5E5252"/>
                </a:solidFill>
                <a:latin typeface="Segoe UI Light" panose="020B0502040204020203" pitchFamily="34" charset="0"/>
                <a:cs typeface="Segoe UI Light" panose="020B0502040204020203" pitchFamily="34" charset="0"/>
              </a:rPr>
              <a:t>@sap4good</a:t>
            </a:r>
          </a:p>
        </p:txBody>
      </p:sp>
      <p:sp>
        <p:nvSpPr>
          <p:cNvPr id="23" name="Rectangle 22">
            <a:extLst>
              <a:ext uri="{FF2B5EF4-FFF2-40B4-BE49-F238E27FC236}">
                <a16:creationId xmlns:a16="http://schemas.microsoft.com/office/drawing/2014/main" id="{639C1842-6190-4778-A65D-72DA83BFEFD3}"/>
              </a:ext>
            </a:extLst>
          </p:cNvPr>
          <p:cNvSpPr/>
          <p:nvPr/>
        </p:nvSpPr>
        <p:spPr>
          <a:xfrm>
            <a:off x="9828664" y="-5079"/>
            <a:ext cx="2164080" cy="168148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rtlCol="0" anchor="b"/>
          <a:lstStyle/>
          <a:p>
            <a:pPr algn="ctr"/>
            <a:r>
              <a:rPr lang="fr-CA" sz="2000" dirty="0" err="1">
                <a:solidFill>
                  <a:srgbClr val="5E5252"/>
                </a:solidFill>
                <a:latin typeface="Segoe UI Light" panose="020B0502040204020203" pitchFamily="34" charset="0"/>
                <a:cs typeface="Segoe UI Light" panose="020B0502040204020203" pitchFamily="34" charset="0"/>
              </a:rPr>
              <a:t>Africa</a:t>
            </a:r>
            <a:r>
              <a:rPr lang="fr-CA" sz="2000" dirty="0">
                <a:solidFill>
                  <a:srgbClr val="5E5252"/>
                </a:solidFill>
                <a:latin typeface="Segoe UI Light" panose="020B0502040204020203" pitchFamily="34" charset="0"/>
                <a:cs typeface="Segoe UI Light" panose="020B0502040204020203" pitchFamily="34" charset="0"/>
              </a:rPr>
              <a:t> Code Week</a:t>
            </a:r>
            <a:endParaRPr lang="en-US" sz="2000" dirty="0">
              <a:solidFill>
                <a:srgbClr val="5E5252"/>
              </a:solidFill>
              <a:latin typeface="Segoe UI Light" panose="020B0502040204020203" pitchFamily="34" charset="0"/>
              <a:cs typeface="Segoe UI Light" panose="020B0502040204020203" pitchFamily="34" charset="0"/>
            </a:endParaRPr>
          </a:p>
        </p:txBody>
      </p:sp>
      <p:sp>
        <p:nvSpPr>
          <p:cNvPr id="15" name="Rectangle 14">
            <a:extLst>
              <a:ext uri="{FF2B5EF4-FFF2-40B4-BE49-F238E27FC236}">
                <a16:creationId xmlns:a16="http://schemas.microsoft.com/office/drawing/2014/main" id="{25845801-2463-4269-91F5-60213A79C47F}"/>
              </a:ext>
            </a:extLst>
          </p:cNvPr>
          <p:cNvSpPr/>
          <p:nvPr/>
        </p:nvSpPr>
        <p:spPr>
          <a:xfrm>
            <a:off x="-1081" y="-15009"/>
            <a:ext cx="2340300" cy="2299433"/>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182880" rIns="91440" bIns="91440" rtlCol="0" anchor="ctr"/>
          <a:lstStyle/>
          <a:p>
            <a:pPr algn="ctr"/>
            <a:endParaRPr lang="en-US" sz="2400" dirty="0">
              <a:solidFill>
                <a:schemeClr val="bg1"/>
              </a:solidFill>
            </a:endParaRPr>
          </a:p>
        </p:txBody>
      </p:sp>
      <p:pic>
        <p:nvPicPr>
          <p:cNvPr id="4" name="Image 3">
            <a:hlinkClick r:id="rId3"/>
            <a:extLst>
              <a:ext uri="{FF2B5EF4-FFF2-40B4-BE49-F238E27FC236}">
                <a16:creationId xmlns:a16="http://schemas.microsoft.com/office/drawing/2014/main" id="{4C65AD36-132D-4EAE-B60A-90117B2CF364}"/>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35849" y="143798"/>
            <a:ext cx="1152033" cy="929410"/>
          </a:xfrm>
          <a:prstGeom prst="rect">
            <a:avLst/>
          </a:prstGeom>
        </p:spPr>
      </p:pic>
      <p:pic>
        <p:nvPicPr>
          <p:cNvPr id="7" name="Image 6">
            <a:hlinkClick r:id="rId5"/>
            <a:extLst>
              <a:ext uri="{FF2B5EF4-FFF2-40B4-BE49-F238E27FC236}">
                <a16:creationId xmlns:a16="http://schemas.microsoft.com/office/drawing/2014/main" id="{C074B6EB-F513-4CA9-B986-74DF4CE63B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76906" y="142469"/>
            <a:ext cx="896391" cy="896391"/>
          </a:xfrm>
          <a:prstGeom prst="rect">
            <a:avLst/>
          </a:prstGeom>
        </p:spPr>
      </p:pic>
      <p:pic>
        <p:nvPicPr>
          <p:cNvPr id="9" name="Image 8">
            <a:hlinkClick r:id="rId7"/>
            <a:extLst>
              <a:ext uri="{FF2B5EF4-FFF2-40B4-BE49-F238E27FC236}">
                <a16:creationId xmlns:a16="http://schemas.microsoft.com/office/drawing/2014/main" id="{712286B5-E1CB-4891-93EA-AE518E2686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6285" y="35790"/>
            <a:ext cx="1221395" cy="1221395"/>
          </a:xfrm>
          <a:prstGeom prst="rect">
            <a:avLst/>
          </a:prstGeom>
        </p:spPr>
      </p:pic>
      <p:pic>
        <p:nvPicPr>
          <p:cNvPr id="12" name="Image 11">
            <a:hlinkClick r:id="rId9"/>
            <a:extLst>
              <a:ext uri="{FF2B5EF4-FFF2-40B4-BE49-F238E27FC236}">
                <a16:creationId xmlns:a16="http://schemas.microsoft.com/office/drawing/2014/main" id="{A3B5CDC3-4A77-4A7C-9E09-50B65279CCC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10246097" y="-15009"/>
            <a:ext cx="1329214" cy="1329214"/>
          </a:xfrm>
          <a:prstGeom prst="rect">
            <a:avLst/>
          </a:prstGeom>
        </p:spPr>
      </p:pic>
      <p:pic>
        <p:nvPicPr>
          <p:cNvPr id="5" name="Picture 4">
            <a:extLst>
              <a:ext uri="{FF2B5EF4-FFF2-40B4-BE49-F238E27FC236}">
                <a16:creationId xmlns:a16="http://schemas.microsoft.com/office/drawing/2014/main" id="{6732F6E7-37A1-41B2-8FD8-49D38C822E75}"/>
              </a:ext>
            </a:extLst>
          </p:cNvPr>
          <p:cNvPicPr>
            <a:picLocks noChangeAspect="1"/>
          </p:cNvPicPr>
          <p:nvPr/>
        </p:nvPicPr>
        <p:blipFill>
          <a:blip r:embed="rId11"/>
          <a:stretch>
            <a:fillRect/>
          </a:stretch>
        </p:blipFill>
        <p:spPr>
          <a:xfrm>
            <a:off x="-31947" y="-69590"/>
            <a:ext cx="2402032" cy="2438611"/>
          </a:xfrm>
          <a:prstGeom prst="rect">
            <a:avLst/>
          </a:prstGeom>
        </p:spPr>
      </p:pic>
    </p:spTree>
    <p:extLst>
      <p:ext uri="{BB962C8B-B14F-4D97-AF65-F5344CB8AC3E}">
        <p14:creationId xmlns:p14="http://schemas.microsoft.com/office/powerpoint/2010/main" val="427236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9430FC-4546-4BDE-BFB0-90838F35932A}"/>
              </a:ext>
            </a:extLst>
          </p:cNvPr>
          <p:cNvSpPr txBox="1">
            <a:spLocks/>
          </p:cNvSpPr>
          <p:nvPr/>
        </p:nvSpPr>
        <p:spPr>
          <a:xfrm>
            <a:off x="8465888" y="439893"/>
            <a:ext cx="3495257" cy="738000"/>
          </a:xfrm>
          <a:prstGeom prst="rect">
            <a:avLst/>
          </a:prstGeom>
        </p:spPr>
        <p:txBody>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Headline One" panose="00000400000000000000" pitchFamily="2" charset="0"/>
                <a:ea typeface="+mj-ea"/>
                <a:cs typeface="Segoe UI Light" panose="020B0502040204020203" pitchFamily="34" charset="0"/>
              </a:rPr>
              <a:t>Thank you!</a:t>
            </a:r>
          </a:p>
        </p:txBody>
      </p:sp>
      <p:pic>
        <p:nvPicPr>
          <p:cNvPr id="12" name="Image 11">
            <a:extLst>
              <a:ext uri="{FF2B5EF4-FFF2-40B4-BE49-F238E27FC236}">
                <a16:creationId xmlns:a16="http://schemas.microsoft.com/office/drawing/2014/main" id="{25C36DA3-6CCE-4721-8E7F-D6763CEF08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893"/>
            <a:ext cx="12192000" cy="6863893"/>
          </a:xfrm>
          <a:prstGeom prst="rect">
            <a:avLst/>
          </a:prstGeom>
        </p:spPr>
      </p:pic>
      <p:sp>
        <p:nvSpPr>
          <p:cNvPr id="13" name="Title 5">
            <a:extLst>
              <a:ext uri="{FF2B5EF4-FFF2-40B4-BE49-F238E27FC236}">
                <a16:creationId xmlns:a16="http://schemas.microsoft.com/office/drawing/2014/main" id="{870391F4-2063-4816-BF39-D809C2A010AB}"/>
              </a:ext>
            </a:extLst>
          </p:cNvPr>
          <p:cNvSpPr txBox="1">
            <a:spLocks/>
          </p:cNvSpPr>
          <p:nvPr/>
        </p:nvSpPr>
        <p:spPr bwMode="gray">
          <a:xfrm>
            <a:off x="1556275" y="4517147"/>
            <a:ext cx="10645499" cy="1585193"/>
          </a:xfrm>
          <a:prstGeom prst="rect">
            <a:avLst/>
          </a:prstGeom>
          <a:solidFill>
            <a:schemeClr val="bg1">
              <a:alpha val="88000"/>
            </a:schemeClr>
          </a:solidFill>
        </p:spPr>
        <p:txBody>
          <a:bodyPr vert="horz" lIns="91440" tIns="9144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Segoe UI Light"/>
              <a:ea typeface="+mj-ea"/>
              <a:cs typeface="Segoe UI Light"/>
            </a:endParaRPr>
          </a:p>
        </p:txBody>
      </p:sp>
      <p:pic>
        <p:nvPicPr>
          <p:cNvPr id="14" name="Image 13">
            <a:extLst>
              <a:ext uri="{FF2B5EF4-FFF2-40B4-BE49-F238E27FC236}">
                <a16:creationId xmlns:a16="http://schemas.microsoft.com/office/drawing/2014/main" id="{FBC7CB62-D4B4-42C9-8525-B12923895B2B}"/>
              </a:ext>
            </a:extLst>
          </p:cNvPr>
          <p:cNvPicPr>
            <a:picLocks noChangeAspect="1"/>
          </p:cNvPicPr>
          <p:nvPr/>
        </p:nvPicPr>
        <p:blipFill>
          <a:blip r:embed="rId4"/>
          <a:stretch>
            <a:fillRect/>
          </a:stretch>
        </p:blipFill>
        <p:spPr>
          <a:xfrm>
            <a:off x="119922" y="4232058"/>
            <a:ext cx="2155371" cy="2155371"/>
          </a:xfrm>
          <a:prstGeom prst="rect">
            <a:avLst/>
          </a:prstGeom>
        </p:spPr>
      </p:pic>
      <p:pic>
        <p:nvPicPr>
          <p:cNvPr id="15" name="Picture 4">
            <a:extLst>
              <a:ext uri="{FF2B5EF4-FFF2-40B4-BE49-F238E27FC236}">
                <a16:creationId xmlns:a16="http://schemas.microsoft.com/office/drawing/2014/main" id="{B3D86478-E384-43DB-BD1E-DFB6C32E81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01989" y="5153676"/>
            <a:ext cx="1456150" cy="742637"/>
          </a:xfrm>
          <a:prstGeom prst="rect">
            <a:avLst/>
          </a:prstGeom>
        </p:spPr>
      </p:pic>
      <p:sp>
        <p:nvSpPr>
          <p:cNvPr id="17" name="Subtitle 2">
            <a:extLst>
              <a:ext uri="{FF2B5EF4-FFF2-40B4-BE49-F238E27FC236}">
                <a16:creationId xmlns:a16="http://schemas.microsoft.com/office/drawing/2014/main" id="{955BCAB9-12C2-4FD0-82F1-41D3BF8F1FE7}"/>
              </a:ext>
            </a:extLst>
          </p:cNvPr>
          <p:cNvSpPr txBox="1">
            <a:spLocks/>
          </p:cNvSpPr>
          <p:nvPr/>
        </p:nvSpPr>
        <p:spPr>
          <a:xfrm>
            <a:off x="2820364" y="4706253"/>
            <a:ext cx="1938327" cy="6201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5D5151"/>
                </a:solidFill>
                <a:effectLst/>
                <a:uLnTx/>
                <a:uFillTx/>
                <a:latin typeface="Segoe UI Light" panose="020B0502040204020203" pitchFamily="34" charset="0"/>
                <a:ea typeface="+mn-ea"/>
                <a:cs typeface="Segoe UI Light" panose="020B0502040204020203" pitchFamily="34" charset="0"/>
              </a:rPr>
              <a:t>AN INITIATIVE BY</a:t>
            </a:r>
          </a:p>
        </p:txBody>
      </p:sp>
      <p:pic>
        <p:nvPicPr>
          <p:cNvPr id="18" name="Image 17">
            <a:extLst>
              <a:ext uri="{FF2B5EF4-FFF2-40B4-BE49-F238E27FC236}">
                <a16:creationId xmlns:a16="http://schemas.microsoft.com/office/drawing/2014/main" id="{9D998728-DC74-4462-AE27-AD4B3FBDAC0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075000" y="4529392"/>
            <a:ext cx="2264789" cy="1124105"/>
          </a:xfrm>
          <a:prstGeom prst="rect">
            <a:avLst/>
          </a:prstGeom>
        </p:spPr>
      </p:pic>
      <p:pic>
        <p:nvPicPr>
          <p:cNvPr id="22" name="Image 21" descr="Une image contenant horloge, signe, lumière&#10;&#10;Description générée automatiquement">
            <a:extLst>
              <a:ext uri="{FF2B5EF4-FFF2-40B4-BE49-F238E27FC236}">
                <a16:creationId xmlns:a16="http://schemas.microsoft.com/office/drawing/2014/main" id="{78EA7E28-3026-476F-8B46-BF9610B01C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67218" y="5752145"/>
            <a:ext cx="1680353" cy="409478"/>
          </a:xfrm>
          <a:prstGeom prst="rect">
            <a:avLst/>
          </a:prstGeom>
        </p:spPr>
      </p:pic>
      <p:pic>
        <p:nvPicPr>
          <p:cNvPr id="25" name="Image 24">
            <a:extLst>
              <a:ext uri="{FF2B5EF4-FFF2-40B4-BE49-F238E27FC236}">
                <a16:creationId xmlns:a16="http://schemas.microsoft.com/office/drawing/2014/main" id="{FB9E9700-F243-4E89-A338-A386F9390437}"/>
              </a:ext>
            </a:extLst>
          </p:cNvPr>
          <p:cNvPicPr>
            <a:picLocks noChangeAspect="1"/>
          </p:cNvPicPr>
          <p:nvPr/>
        </p:nvPicPr>
        <p:blipFill>
          <a:blip r:embed="rId8"/>
          <a:stretch>
            <a:fillRect/>
          </a:stretch>
        </p:blipFill>
        <p:spPr>
          <a:xfrm>
            <a:off x="113554" y="5585167"/>
            <a:ext cx="914479" cy="914479"/>
          </a:xfrm>
          <a:prstGeom prst="rect">
            <a:avLst/>
          </a:prstGeom>
        </p:spPr>
      </p:pic>
      <p:pic>
        <p:nvPicPr>
          <p:cNvPr id="26" name="Image 25">
            <a:extLst>
              <a:ext uri="{FF2B5EF4-FFF2-40B4-BE49-F238E27FC236}">
                <a16:creationId xmlns:a16="http://schemas.microsoft.com/office/drawing/2014/main" id="{37C38AB4-A733-435D-BB4D-3AE4560FA35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53382" y="4799338"/>
            <a:ext cx="1935756" cy="1020809"/>
          </a:xfrm>
          <a:prstGeom prst="rect">
            <a:avLst/>
          </a:prstGeom>
        </p:spPr>
      </p:pic>
      <p:pic>
        <p:nvPicPr>
          <p:cNvPr id="27" name="Image 26">
            <a:extLst>
              <a:ext uri="{FF2B5EF4-FFF2-40B4-BE49-F238E27FC236}">
                <a16:creationId xmlns:a16="http://schemas.microsoft.com/office/drawing/2014/main" id="{DE71901A-AA57-4904-931A-304EFF42D52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54041" y="4976769"/>
            <a:ext cx="1252903" cy="665946"/>
          </a:xfrm>
          <a:prstGeom prst="rect">
            <a:avLst/>
          </a:prstGeom>
        </p:spPr>
      </p:pic>
      <p:pic>
        <p:nvPicPr>
          <p:cNvPr id="2" name="Image 1">
            <a:extLst>
              <a:ext uri="{FF2B5EF4-FFF2-40B4-BE49-F238E27FC236}">
                <a16:creationId xmlns:a16="http://schemas.microsoft.com/office/drawing/2014/main" id="{FC58F16D-3B96-4599-A836-DF0DE74AD8FB}"/>
              </a:ext>
            </a:extLst>
          </p:cNvPr>
          <p:cNvPicPr>
            <a:picLocks noChangeAspect="1"/>
          </p:cNvPicPr>
          <p:nvPr/>
        </p:nvPicPr>
        <p:blipFill>
          <a:blip r:embed="rId11"/>
          <a:stretch>
            <a:fillRect/>
          </a:stretch>
        </p:blipFill>
        <p:spPr>
          <a:xfrm>
            <a:off x="8379251" y="161660"/>
            <a:ext cx="3822523" cy="1457070"/>
          </a:xfrm>
          <a:prstGeom prst="rect">
            <a:avLst/>
          </a:prstGeom>
        </p:spPr>
      </p:pic>
    </p:spTree>
    <p:extLst>
      <p:ext uri="{BB962C8B-B14F-4D97-AF65-F5344CB8AC3E}">
        <p14:creationId xmlns:p14="http://schemas.microsoft.com/office/powerpoint/2010/main" val="310015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1000"/>
                                        <p:tgtEl>
                                          <p:spTgt spid="2"/>
                                        </p:tgtEl>
                                      </p:cBhvr>
                                    </p:animEffect>
                                    <p:anim calcmode="lin" valueType="num">
                                      <p:cBhvr>
                                        <p:cTn id="55" dur="1000" fill="hold"/>
                                        <p:tgtEl>
                                          <p:spTgt spid="2"/>
                                        </p:tgtEl>
                                        <p:attrNameLst>
                                          <p:attrName>ppt_x</p:attrName>
                                        </p:attrNameLst>
                                      </p:cBhvr>
                                      <p:tavLst>
                                        <p:tav tm="0">
                                          <p:val>
                                            <p:strVal val="#ppt_x"/>
                                          </p:val>
                                        </p:tav>
                                        <p:tav tm="100000">
                                          <p:val>
                                            <p:strVal val="#ppt_x"/>
                                          </p:val>
                                        </p:tav>
                                      </p:tavLst>
                                    </p:anim>
                                    <p:anim calcmode="lin" valueType="num">
                                      <p:cBhvr>
                                        <p:cTn id="5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C586DE17-2047-49C6-BA8E-D08F0ADCD5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7" name="Title 5">
            <a:extLst>
              <a:ext uri="{FF2B5EF4-FFF2-40B4-BE49-F238E27FC236}">
                <a16:creationId xmlns:a16="http://schemas.microsoft.com/office/drawing/2014/main" id="{2A59233B-8A89-466A-8630-72F5DD4F3A8B}"/>
              </a:ext>
            </a:extLst>
          </p:cNvPr>
          <p:cNvSpPr txBox="1">
            <a:spLocks/>
          </p:cNvSpPr>
          <p:nvPr/>
        </p:nvSpPr>
        <p:spPr bwMode="gray">
          <a:xfrm>
            <a:off x="8321032" y="5991502"/>
            <a:ext cx="2194750" cy="59038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r>
              <a:rPr lang="en-US" sz="1800" dirty="0">
                <a:solidFill>
                  <a:schemeClr val="bg1"/>
                </a:solidFill>
                <a:latin typeface="Segoe UI Light" panose="020B0502040204020203" pitchFamily="34" charset="0"/>
                <a:cs typeface="Segoe UI Light" panose="020B0502040204020203" pitchFamily="34" charset="0"/>
              </a:rPr>
              <a:t>AN INITIATIVE BY</a:t>
            </a:r>
          </a:p>
        </p:txBody>
      </p:sp>
      <p:pic>
        <p:nvPicPr>
          <p:cNvPr id="49" name="Image 48">
            <a:hlinkClick r:id="rId4"/>
          </p:cNvPr>
          <p:cNvPicPr>
            <a:picLocks noChangeAspect="1"/>
          </p:cNvPicPr>
          <p:nvPr/>
        </p:nvPicPr>
        <p:blipFill>
          <a:blip r:embed="rId5"/>
          <a:stretch>
            <a:fillRect/>
          </a:stretch>
        </p:blipFill>
        <p:spPr>
          <a:xfrm>
            <a:off x="1180091" y="2547432"/>
            <a:ext cx="1462786" cy="1462786"/>
          </a:xfrm>
          <a:prstGeom prst="rect">
            <a:avLst/>
          </a:prstGeom>
        </p:spPr>
      </p:pic>
      <p:pic>
        <p:nvPicPr>
          <p:cNvPr id="6" name="Picture 4">
            <a:extLst>
              <a:ext uri="{FF2B5EF4-FFF2-40B4-BE49-F238E27FC236}">
                <a16:creationId xmlns:a16="http://schemas.microsoft.com/office/drawing/2014/main" id="{81E6657B-57B2-4D21-B884-2147D1F30F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01301" y="5866067"/>
            <a:ext cx="1530451" cy="780531"/>
          </a:xfrm>
          <a:prstGeom prst="rect">
            <a:avLst/>
          </a:prstGeom>
        </p:spPr>
      </p:pic>
      <p:pic>
        <p:nvPicPr>
          <p:cNvPr id="2" name="Image 1">
            <a:extLst>
              <a:ext uri="{FF2B5EF4-FFF2-40B4-BE49-F238E27FC236}">
                <a16:creationId xmlns:a16="http://schemas.microsoft.com/office/drawing/2014/main" id="{DB61E7D3-443C-4C6E-9D0E-C3E865A49E9D}"/>
              </a:ext>
            </a:extLst>
          </p:cNvPr>
          <p:cNvPicPr>
            <a:picLocks noChangeAspect="1"/>
          </p:cNvPicPr>
          <p:nvPr/>
        </p:nvPicPr>
        <p:blipFill>
          <a:blip r:embed="rId7"/>
          <a:stretch>
            <a:fillRect/>
          </a:stretch>
        </p:blipFill>
        <p:spPr>
          <a:xfrm>
            <a:off x="951281" y="274196"/>
            <a:ext cx="1920406" cy="1920406"/>
          </a:xfrm>
          <a:prstGeom prst="rect">
            <a:avLst/>
          </a:prstGeom>
        </p:spPr>
      </p:pic>
      <p:pic>
        <p:nvPicPr>
          <p:cNvPr id="3" name="Image 2">
            <a:extLst>
              <a:ext uri="{FF2B5EF4-FFF2-40B4-BE49-F238E27FC236}">
                <a16:creationId xmlns:a16="http://schemas.microsoft.com/office/drawing/2014/main" id="{86417F9F-F69B-4EBC-8A89-72AE6084B155}"/>
              </a:ext>
            </a:extLst>
          </p:cNvPr>
          <p:cNvPicPr>
            <a:picLocks noChangeAspect="1"/>
          </p:cNvPicPr>
          <p:nvPr/>
        </p:nvPicPr>
        <p:blipFill>
          <a:blip r:embed="rId8"/>
          <a:stretch>
            <a:fillRect/>
          </a:stretch>
        </p:blipFill>
        <p:spPr>
          <a:xfrm>
            <a:off x="814109" y="4389203"/>
            <a:ext cx="2194750" cy="2194750"/>
          </a:xfrm>
          <a:prstGeom prst="rect">
            <a:avLst/>
          </a:prstGeom>
        </p:spPr>
      </p:pic>
    </p:spTree>
    <p:extLst>
      <p:ext uri="{BB962C8B-B14F-4D97-AF65-F5344CB8AC3E}">
        <p14:creationId xmlns:p14="http://schemas.microsoft.com/office/powerpoint/2010/main" val="1292273907"/>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500"/>
                                        <p:tgtEl>
                                          <p:spTgt spid="49"/>
                                        </p:tgtEl>
                                      </p:cBhvr>
                                    </p:animEffect>
                                    <p:anim calcmode="lin" valueType="num">
                                      <p:cBhvr>
                                        <p:cTn id="8" dur="1500" fill="hold"/>
                                        <p:tgtEl>
                                          <p:spTgt spid="49"/>
                                        </p:tgtEl>
                                        <p:attrNameLst>
                                          <p:attrName>ppt_w</p:attrName>
                                        </p:attrNameLst>
                                      </p:cBhvr>
                                      <p:tavLst>
                                        <p:tav tm="0" fmla="#ppt_w*sin(2.5*pi*$)">
                                          <p:val>
                                            <p:fltVal val="0"/>
                                          </p:val>
                                        </p:tav>
                                        <p:tav tm="100000">
                                          <p:val>
                                            <p:fltVal val="1"/>
                                          </p:val>
                                        </p:tav>
                                      </p:tavLst>
                                    </p:anim>
                                    <p:anim calcmode="lin" valueType="num">
                                      <p:cBhvr>
                                        <p:cTn id="9" dur="1500" fill="hold"/>
                                        <p:tgtEl>
                                          <p:spTgt spid="49"/>
                                        </p:tgtEl>
                                        <p:attrNameLst>
                                          <p:attrName>ppt_h</p:attrName>
                                        </p:attrNameLst>
                                      </p:cBhvr>
                                      <p:tavLst>
                                        <p:tav tm="0">
                                          <p:val>
                                            <p:strVal val="#ppt_h"/>
                                          </p:val>
                                        </p:tav>
                                        <p:tav tm="100000">
                                          <p:val>
                                            <p:strVal val="#ppt_h"/>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anim calcmode="lin" valueType="num">
                                      <p:cBhvr>
                                        <p:cTn id="23" dur="2000" fill="hold"/>
                                        <p:tgtEl>
                                          <p:spTgt spid="3"/>
                                        </p:tgtEl>
                                        <p:attrNameLst>
                                          <p:attrName>ppt_w</p:attrName>
                                        </p:attrNameLst>
                                      </p:cBhvr>
                                      <p:tavLst>
                                        <p:tav tm="0" fmla="#ppt_w*sin(2.5*pi*$)">
                                          <p:val>
                                            <p:fltVal val="0"/>
                                          </p:val>
                                        </p:tav>
                                        <p:tav tm="100000">
                                          <p:val>
                                            <p:fltVal val="1"/>
                                          </p:val>
                                        </p:tav>
                                      </p:tavLst>
                                    </p:anim>
                                    <p:anim calcmode="lin" valueType="num">
                                      <p:cBhvr>
                                        <p:cTn id="2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
            <a:extLst>
              <a:ext uri="{FF2B5EF4-FFF2-40B4-BE49-F238E27FC236}">
                <a16:creationId xmlns:a16="http://schemas.microsoft.com/office/drawing/2014/main" id="{7B5A5243-304D-43C7-A4C6-6608D22DC2AE}"/>
              </a:ext>
            </a:extLst>
          </p:cNvPr>
          <p:cNvSpPr txBox="1">
            <a:spLocks/>
          </p:cNvSpPr>
          <p:nvPr/>
        </p:nvSpPr>
        <p:spPr bwMode="gray">
          <a:xfrm>
            <a:off x="307616" y="128177"/>
            <a:ext cx="2178832" cy="1238575"/>
          </a:xfrm>
          <a:prstGeom prst="rect">
            <a:avLst/>
          </a:prstGeom>
          <a:noFill/>
        </p:spPr>
        <p:txBody>
          <a:bodyPr vert="horz" lIns="91416" tIns="45708" rIns="91416" bIns="45708" rtlCol="0" anchor="ctr"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defRPr/>
            </a:pPr>
            <a:r>
              <a:rPr lang="fr-FR" sz="3599" b="0" dirty="0" err="1">
                <a:solidFill>
                  <a:schemeClr val="bg1"/>
                </a:solidFill>
                <a:latin typeface="Headline One" panose="00000400000000000000" pitchFamily="2" charset="0"/>
              </a:rPr>
              <a:t>We</a:t>
            </a:r>
            <a:r>
              <a:rPr lang="fr-FR" sz="3599" b="0" dirty="0">
                <a:solidFill>
                  <a:schemeClr val="bg1"/>
                </a:solidFill>
                <a:latin typeface="Headline One" panose="00000400000000000000" pitchFamily="2" charset="0"/>
              </a:rPr>
              <a:t> Support UN </a:t>
            </a:r>
            <a:r>
              <a:rPr lang="fr-FR" sz="3599" b="0" dirty="0" err="1">
                <a:solidFill>
                  <a:schemeClr val="bg1"/>
                </a:solidFill>
                <a:latin typeface="Headline One" panose="00000400000000000000" pitchFamily="2" charset="0"/>
              </a:rPr>
              <a:t>SDGs</a:t>
            </a:r>
            <a:endParaRPr lang="en-US" sz="3599" b="0" dirty="0">
              <a:solidFill>
                <a:schemeClr val="bg1"/>
              </a:solidFill>
              <a:latin typeface="Headline One" panose="00000400000000000000" pitchFamily="2" charset="0"/>
            </a:endParaRPr>
          </a:p>
        </p:txBody>
      </p:sp>
      <p:pic>
        <p:nvPicPr>
          <p:cNvPr id="4" name="Image 3" descr="Une image contenant personne, groupe, posant, photo&#10;&#10;Description générée automatiquement">
            <a:extLst>
              <a:ext uri="{FF2B5EF4-FFF2-40B4-BE49-F238E27FC236}">
                <a16:creationId xmlns:a16="http://schemas.microsoft.com/office/drawing/2014/main" id="{E6D39C42-5216-4198-9C63-56A7DA6E15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6" y="894"/>
            <a:ext cx="12188826" cy="6851499"/>
          </a:xfrm>
          <a:prstGeom prst="rect">
            <a:avLst/>
          </a:prstGeom>
        </p:spPr>
      </p:pic>
      <p:pic>
        <p:nvPicPr>
          <p:cNvPr id="19" name="Image 18" descr="Une image contenant personne, posant, photo, groupe&#10;&#10;Description générée automatiquement">
            <a:extLst>
              <a:ext uri="{FF2B5EF4-FFF2-40B4-BE49-F238E27FC236}">
                <a16:creationId xmlns:a16="http://schemas.microsoft.com/office/drawing/2014/main" id="{F72F622A-BB6F-4EC2-A657-515E936B49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V="1">
            <a:off x="1588" y="6073540"/>
            <a:ext cx="12188826" cy="780225"/>
          </a:xfrm>
          <a:prstGeom prst="rect">
            <a:avLst/>
          </a:prstGeom>
        </p:spPr>
      </p:pic>
      <p:sp>
        <p:nvSpPr>
          <p:cNvPr id="16" name="Rectangle 15">
            <a:extLst>
              <a:ext uri="{FF2B5EF4-FFF2-40B4-BE49-F238E27FC236}">
                <a16:creationId xmlns:a16="http://schemas.microsoft.com/office/drawing/2014/main" id="{2AE18E6A-A292-45E3-935E-4EF0DCA3154D}"/>
              </a:ext>
            </a:extLst>
          </p:cNvPr>
          <p:cNvSpPr/>
          <p:nvPr/>
        </p:nvSpPr>
        <p:spPr bwMode="gray">
          <a:xfrm>
            <a:off x="2932419" y="55210"/>
            <a:ext cx="8810321" cy="1050506"/>
          </a:xfrm>
          <a:prstGeom prst="rect">
            <a:avLst/>
          </a:prstGeom>
          <a:noFill/>
          <a:ln w="25400" algn="ctr">
            <a:noFill/>
            <a:miter lim="800000"/>
            <a:headEnd/>
            <a:tailEnd/>
          </a:ln>
        </p:spPr>
        <p:txBody>
          <a:bodyPr lIns="182784" tIns="71962" rIns="89954" bIns="71962" rtlCol="0" anchor="ctr"/>
          <a:lstStyle/>
          <a:p>
            <a:pPr fontAlgn="base">
              <a:spcBef>
                <a:spcPct val="50000"/>
              </a:spcBef>
              <a:spcAft>
                <a:spcPct val="0"/>
              </a:spcAft>
              <a:buClr>
                <a:srgbClr val="F0AB00"/>
              </a:buClr>
              <a:buSzPct val="80000"/>
            </a:pPr>
            <a:r>
              <a:rPr lang="en-US" sz="2599" kern="0" dirty="0">
                <a:solidFill>
                  <a:schemeClr val="bg1"/>
                </a:solidFill>
                <a:latin typeface="Segoe UI Light" panose="020B0502040204020203" pitchFamily="34" charset="0"/>
                <a:ea typeface="Arial Unicode MS" pitchFamily="34" charset="-128"/>
                <a:cs typeface="Segoe UI Light" panose="020B0502040204020203" pitchFamily="34" charset="0"/>
              </a:rPr>
              <a:t>As Africa’s largest digital literacy initiative, Africa Code Week empowers youth across 54 countries with 21</a:t>
            </a:r>
            <a:r>
              <a:rPr lang="en-US" sz="2599" kern="0" baseline="30000" dirty="0">
                <a:solidFill>
                  <a:schemeClr val="bg1"/>
                </a:solidFill>
                <a:latin typeface="Segoe UI Light" panose="020B0502040204020203" pitchFamily="34" charset="0"/>
                <a:ea typeface="Arial Unicode MS" pitchFamily="34" charset="-128"/>
                <a:cs typeface="Segoe UI Light" panose="020B0502040204020203" pitchFamily="34" charset="0"/>
              </a:rPr>
              <a:t>st</a:t>
            </a:r>
            <a:r>
              <a:rPr lang="en-US" sz="2599" kern="0" dirty="0">
                <a:solidFill>
                  <a:schemeClr val="bg1"/>
                </a:solidFill>
                <a:latin typeface="Segoe UI Light" panose="020B0502040204020203" pitchFamily="34" charset="0"/>
                <a:ea typeface="Arial Unicode MS" pitchFamily="34" charset="-128"/>
                <a:cs typeface="Segoe UI Light" panose="020B0502040204020203" pitchFamily="34" charset="0"/>
              </a:rPr>
              <a:t> century skills:</a:t>
            </a:r>
          </a:p>
        </p:txBody>
      </p:sp>
      <p:sp>
        <p:nvSpPr>
          <p:cNvPr id="15" name="Rectangle 14">
            <a:extLst>
              <a:ext uri="{FF2B5EF4-FFF2-40B4-BE49-F238E27FC236}">
                <a16:creationId xmlns:a16="http://schemas.microsoft.com/office/drawing/2014/main" id="{9AAEF306-55E2-4E09-BBAD-536C3E678208}"/>
              </a:ext>
            </a:extLst>
          </p:cNvPr>
          <p:cNvSpPr/>
          <p:nvPr/>
        </p:nvSpPr>
        <p:spPr bwMode="gray">
          <a:xfrm>
            <a:off x="4070468" y="5070663"/>
            <a:ext cx="4438497" cy="1781728"/>
          </a:xfrm>
          <a:prstGeom prst="rect">
            <a:avLst/>
          </a:prstGeom>
          <a:solidFill>
            <a:schemeClr val="tx1">
              <a:alpha val="78000"/>
            </a:schemeClr>
          </a:solidFill>
          <a:ln w="25400" algn="ctr">
            <a:noFill/>
            <a:miter lim="800000"/>
            <a:headEnd/>
            <a:tailEnd/>
          </a:ln>
        </p:spPr>
        <p:txBody>
          <a:bodyPr lIns="137124" tIns="274249" rIns="89954" bIns="91416" rtlCol="0" anchor="t"/>
          <a:lstStyle/>
          <a:p>
            <a:pPr algn="ctr" fontAlgn="base">
              <a:spcBef>
                <a:spcPct val="50000"/>
              </a:spcBef>
              <a:spcAft>
                <a:spcPct val="0"/>
              </a:spcAft>
              <a:buClr>
                <a:srgbClr val="F0AB00"/>
              </a:buClr>
              <a:buSzPct val="80000"/>
            </a:pPr>
            <a:r>
              <a:rPr lang="fr-FR" sz="1998" b="1" kern="0" dirty="0">
                <a:solidFill>
                  <a:schemeClr val="bg1"/>
                </a:solidFill>
                <a:latin typeface="Segoe UI Light" panose="020B0502040204020203" pitchFamily="34" charset="0"/>
                <a:ea typeface="Arial Unicode MS" pitchFamily="34" charset="-128"/>
                <a:cs typeface="Segoe UI Light" panose="020B0502040204020203" pitchFamily="34" charset="0"/>
              </a:rPr>
              <a:t>"The Power of </a:t>
            </a:r>
            <a:r>
              <a:rPr lang="fr-FR" sz="1998" b="1" kern="0" dirty="0" err="1">
                <a:solidFill>
                  <a:schemeClr val="bg1"/>
                </a:solidFill>
                <a:latin typeface="Segoe UI Light" panose="020B0502040204020203" pitchFamily="34" charset="0"/>
                <a:ea typeface="Arial Unicode MS" pitchFamily="34" charset="-128"/>
                <a:cs typeface="Segoe UI Light" panose="020B0502040204020203" pitchFamily="34" charset="0"/>
              </a:rPr>
              <a:t>Together</a:t>
            </a:r>
            <a:r>
              <a:rPr lang="fr-FR" sz="1998" b="1" kern="0" dirty="0">
                <a:solidFill>
                  <a:schemeClr val="bg1"/>
                </a:solidFill>
                <a:latin typeface="Segoe UI Light" panose="020B0502040204020203" pitchFamily="34" charset="0"/>
                <a:ea typeface="Arial Unicode MS" pitchFamily="34" charset="-128"/>
                <a:cs typeface="Segoe UI Light" panose="020B0502040204020203" pitchFamily="34" charset="0"/>
              </a:rPr>
              <a:t>" </a:t>
            </a:r>
          </a:p>
          <a:p>
            <a:pPr algn="ctr" fontAlgn="base">
              <a:spcBef>
                <a:spcPct val="50000"/>
              </a:spcBef>
              <a:spcAft>
                <a:spcPct val="0"/>
              </a:spcAft>
              <a:buClr>
                <a:srgbClr val="F0AB00"/>
              </a:buClr>
              <a:buSzPct val="80000"/>
            </a:pPr>
            <a:r>
              <a:rPr lang="fr-FR" sz="1998" kern="0" dirty="0">
                <a:solidFill>
                  <a:schemeClr val="bg1"/>
                </a:solidFill>
                <a:latin typeface="Segoe UI Light" panose="020B0502040204020203" pitchFamily="34" charset="0"/>
                <a:ea typeface="Arial Unicode MS" pitchFamily="34" charset="-128"/>
                <a:cs typeface="Segoe UI Light" panose="020B0502040204020203" pitchFamily="34" charset="0"/>
              </a:rPr>
              <a:t>ACW </a:t>
            </a:r>
            <a:r>
              <a:rPr lang="fr-FR" sz="1998" kern="0" dirty="0" err="1">
                <a:solidFill>
                  <a:schemeClr val="bg1"/>
                </a:solidFill>
                <a:latin typeface="Segoe UI Light" panose="020B0502040204020203" pitchFamily="34" charset="0"/>
                <a:ea typeface="Arial Unicode MS" pitchFamily="34" charset="-128"/>
                <a:cs typeface="Segoe UI Light" panose="020B0502040204020203" pitchFamily="34" charset="0"/>
              </a:rPr>
              <a:t>fosters</a:t>
            </a:r>
            <a:r>
              <a:rPr lang="fr-FR" sz="1998" kern="0" dirty="0">
                <a:solidFill>
                  <a:schemeClr val="bg1"/>
                </a:solidFill>
                <a:latin typeface="Segoe UI Light" panose="020B0502040204020203" pitchFamily="34" charset="0"/>
                <a:ea typeface="Arial Unicode MS" pitchFamily="34" charset="-128"/>
                <a:cs typeface="Segoe UI Light" panose="020B0502040204020203" pitchFamily="34" charset="0"/>
              </a:rPr>
              <a:t> Public-</a:t>
            </a:r>
            <a:r>
              <a:rPr lang="fr-FR" sz="1998" kern="0" dirty="0" err="1">
                <a:solidFill>
                  <a:schemeClr val="bg1"/>
                </a:solidFill>
                <a:latin typeface="Segoe UI Light" panose="020B0502040204020203" pitchFamily="34" charset="0"/>
                <a:ea typeface="Arial Unicode MS" pitchFamily="34" charset="-128"/>
                <a:cs typeface="Segoe UI Light" panose="020B0502040204020203" pitchFamily="34" charset="0"/>
              </a:rPr>
              <a:t>Private</a:t>
            </a:r>
            <a:r>
              <a:rPr lang="fr-FR" sz="1998" kern="0" dirty="0">
                <a:solidFill>
                  <a:schemeClr val="bg1"/>
                </a:solidFill>
                <a:latin typeface="Segoe UI Light" panose="020B0502040204020203" pitchFamily="34" charset="0"/>
                <a:ea typeface="Arial Unicode MS" pitchFamily="34" charset="-128"/>
                <a:cs typeface="Segoe UI Light" panose="020B0502040204020203" pitchFamily="34" charset="0"/>
              </a:rPr>
              <a:t> Partnerships to </a:t>
            </a:r>
            <a:r>
              <a:rPr lang="en-US" sz="1998" kern="0" dirty="0">
                <a:solidFill>
                  <a:schemeClr val="bg1"/>
                </a:solidFill>
                <a:latin typeface="Segoe UI Light" panose="020B0502040204020203" pitchFamily="34" charset="0"/>
                <a:ea typeface="Arial Unicode MS" pitchFamily="34" charset="-128"/>
                <a:cs typeface="Segoe UI Light" panose="020B0502040204020203" pitchFamily="34" charset="0"/>
              </a:rPr>
              <a:t>accelerate the adoption of coding skills into school curricula.</a:t>
            </a:r>
          </a:p>
          <a:p>
            <a:pPr algn="ctr" fontAlgn="base">
              <a:spcBef>
                <a:spcPct val="50000"/>
              </a:spcBef>
              <a:spcAft>
                <a:spcPct val="0"/>
              </a:spcAft>
              <a:buClr>
                <a:srgbClr val="F0AB00"/>
              </a:buClr>
              <a:buSzPct val="80000"/>
            </a:pPr>
            <a:endParaRPr lang="fr-FR" sz="1998" kern="0" dirty="0">
              <a:solidFill>
                <a:schemeClr val="bg1"/>
              </a:solidFill>
              <a:latin typeface="Segoe UI Light" panose="020B0502040204020203" pitchFamily="34" charset="0"/>
              <a:ea typeface="Arial Unicode MS" pitchFamily="34" charset="-128"/>
              <a:cs typeface="Segoe UI Light" panose="020B0502040204020203" pitchFamily="34" charset="0"/>
            </a:endParaRPr>
          </a:p>
        </p:txBody>
      </p:sp>
      <p:sp>
        <p:nvSpPr>
          <p:cNvPr id="14" name="Rectangle 13">
            <a:extLst>
              <a:ext uri="{FF2B5EF4-FFF2-40B4-BE49-F238E27FC236}">
                <a16:creationId xmlns:a16="http://schemas.microsoft.com/office/drawing/2014/main" id="{EA16669A-9030-4AE8-9BD8-720956637F9F}"/>
              </a:ext>
            </a:extLst>
          </p:cNvPr>
          <p:cNvSpPr/>
          <p:nvPr/>
        </p:nvSpPr>
        <p:spPr bwMode="gray">
          <a:xfrm>
            <a:off x="150190" y="5070663"/>
            <a:ext cx="3758351" cy="1781728"/>
          </a:xfrm>
          <a:prstGeom prst="rect">
            <a:avLst/>
          </a:prstGeom>
          <a:solidFill>
            <a:schemeClr val="tx1">
              <a:alpha val="78000"/>
            </a:schemeClr>
          </a:solidFill>
          <a:ln w="25400" algn="ctr">
            <a:noFill/>
            <a:miter lim="800000"/>
            <a:headEnd/>
            <a:tailEnd/>
          </a:ln>
        </p:spPr>
        <p:txBody>
          <a:bodyPr lIns="137124" tIns="274249" rIns="89954" bIns="91416" rtlCol="0" anchor="t"/>
          <a:lstStyle/>
          <a:p>
            <a:pPr algn="ctr" fontAlgn="base">
              <a:spcBef>
                <a:spcPct val="50000"/>
              </a:spcBef>
              <a:spcAft>
                <a:spcPct val="0"/>
              </a:spcAft>
              <a:buClr>
                <a:srgbClr val="F0AB00"/>
              </a:buClr>
              <a:buSzPct val="80000"/>
            </a:pPr>
            <a:r>
              <a:rPr lang="en-US" sz="1998" b="1" kern="0" dirty="0">
                <a:solidFill>
                  <a:schemeClr val="bg1"/>
                </a:solidFill>
                <a:latin typeface="Segoe UI Light" panose="020B0502040204020203" pitchFamily="34" charset="0"/>
                <a:ea typeface="Arial Unicode MS" pitchFamily="34" charset="-128"/>
                <a:cs typeface="Segoe UI Light" panose="020B0502040204020203" pitchFamily="34" charset="0"/>
              </a:rPr>
              <a:t>“It takes an empowered village to raise a child in the digital age”</a:t>
            </a:r>
          </a:p>
          <a:p>
            <a:pPr algn="ctr" fontAlgn="base">
              <a:spcBef>
                <a:spcPct val="50000"/>
              </a:spcBef>
              <a:spcAft>
                <a:spcPct val="0"/>
              </a:spcAft>
              <a:buClr>
                <a:srgbClr val="F0AB00"/>
              </a:buClr>
              <a:buSzPct val="80000"/>
            </a:pPr>
            <a:r>
              <a:rPr lang="en-US" sz="1998" kern="0" dirty="0">
                <a:solidFill>
                  <a:schemeClr val="bg1"/>
                </a:solidFill>
                <a:latin typeface="Segoe UI Light" panose="020B0502040204020203" pitchFamily="34" charset="0"/>
                <a:ea typeface="Arial Unicode MS" pitchFamily="34" charset="-128"/>
                <a:cs typeface="Segoe UI Light" panose="020B0502040204020203" pitchFamily="34" charset="0"/>
              </a:rPr>
              <a:t>ACW builds sustainable teaching capacity at the community level. </a:t>
            </a:r>
            <a:r>
              <a:rPr lang="fr-FR" sz="1998" kern="0" dirty="0">
                <a:solidFill>
                  <a:schemeClr val="bg1"/>
                </a:solidFill>
                <a:latin typeface="Segoe UI Light" panose="020B0502040204020203" pitchFamily="34" charset="0"/>
                <a:ea typeface="Arial Unicode MS" pitchFamily="34" charset="-128"/>
                <a:cs typeface="Segoe UI Light" panose="020B0502040204020203" pitchFamily="34" charset="0"/>
              </a:rPr>
              <a:t> </a:t>
            </a:r>
          </a:p>
        </p:txBody>
      </p:sp>
      <p:sp>
        <p:nvSpPr>
          <p:cNvPr id="18" name="Rectangle 17">
            <a:extLst>
              <a:ext uri="{FF2B5EF4-FFF2-40B4-BE49-F238E27FC236}">
                <a16:creationId xmlns:a16="http://schemas.microsoft.com/office/drawing/2014/main" id="{C273E84B-75EB-4D12-8BE4-74EAFA1C2194}"/>
              </a:ext>
            </a:extLst>
          </p:cNvPr>
          <p:cNvSpPr/>
          <p:nvPr/>
        </p:nvSpPr>
        <p:spPr bwMode="gray">
          <a:xfrm>
            <a:off x="8664360" y="5070663"/>
            <a:ext cx="3311382" cy="1781728"/>
          </a:xfrm>
          <a:prstGeom prst="rect">
            <a:avLst/>
          </a:prstGeom>
          <a:solidFill>
            <a:schemeClr val="tx1">
              <a:alpha val="78000"/>
            </a:schemeClr>
          </a:solidFill>
          <a:ln w="25400" algn="ctr">
            <a:noFill/>
            <a:miter lim="800000"/>
            <a:headEnd/>
            <a:tailEnd/>
          </a:ln>
        </p:spPr>
        <p:txBody>
          <a:bodyPr lIns="137124" tIns="274249" rIns="89954" bIns="91416" rtlCol="0" anchor="t"/>
          <a:lstStyle/>
          <a:p>
            <a:pPr algn="ctr" fontAlgn="base">
              <a:spcBef>
                <a:spcPct val="50000"/>
              </a:spcBef>
              <a:spcAft>
                <a:spcPct val="0"/>
              </a:spcAft>
              <a:buClr>
                <a:srgbClr val="F0AB00"/>
              </a:buClr>
              <a:buSzPct val="80000"/>
            </a:pPr>
            <a:r>
              <a:rPr lang="en-US" sz="1998" b="1" kern="0" dirty="0">
                <a:solidFill>
                  <a:schemeClr val="bg1"/>
                </a:solidFill>
                <a:latin typeface="Segoe UI Light" panose="020B0502040204020203" pitchFamily="34" charset="0"/>
                <a:ea typeface="Arial Unicode MS" pitchFamily="34" charset="-128"/>
                <a:cs typeface="Segoe UI Light" panose="020B0502040204020203" pitchFamily="34" charset="0"/>
              </a:rPr>
              <a:t>“No child left behind”</a:t>
            </a:r>
          </a:p>
          <a:p>
            <a:pPr algn="ctr" fontAlgn="base">
              <a:spcBef>
                <a:spcPct val="50000"/>
              </a:spcBef>
              <a:spcAft>
                <a:spcPct val="0"/>
              </a:spcAft>
              <a:buClr>
                <a:srgbClr val="F0AB00"/>
              </a:buClr>
              <a:buSzPct val="80000"/>
            </a:pPr>
            <a:r>
              <a:rPr lang="en-US" sz="1998" kern="0" dirty="0">
                <a:solidFill>
                  <a:schemeClr val="bg1"/>
                </a:solidFill>
                <a:latin typeface="Segoe UI Light" panose="020B0502040204020203" pitchFamily="34" charset="0"/>
                <a:ea typeface="Arial Unicode MS" pitchFamily="34" charset="-128"/>
                <a:cs typeface="Segoe UI Light" panose="020B0502040204020203" pitchFamily="34" charset="0"/>
              </a:rPr>
              <a:t>The new virtual ACW is on a mission to deepen impact and reach the unreached. </a:t>
            </a:r>
          </a:p>
          <a:p>
            <a:pPr algn="ctr" fontAlgn="base">
              <a:spcBef>
                <a:spcPct val="50000"/>
              </a:spcBef>
              <a:spcAft>
                <a:spcPct val="0"/>
              </a:spcAft>
              <a:buClr>
                <a:srgbClr val="F0AB00"/>
              </a:buClr>
              <a:buSzPct val="80000"/>
            </a:pPr>
            <a:endParaRPr lang="en-US" sz="1998" kern="0" dirty="0">
              <a:solidFill>
                <a:schemeClr val="bg1"/>
              </a:solidFill>
              <a:latin typeface="Segoe UI Light" panose="020B0502040204020203" pitchFamily="34" charset="0"/>
              <a:ea typeface="Arial Unicode MS" pitchFamily="34" charset="-128"/>
              <a:cs typeface="Segoe UI Light" panose="020B0502040204020203" pitchFamily="34" charset="0"/>
            </a:endParaRPr>
          </a:p>
        </p:txBody>
      </p:sp>
      <p:pic>
        <p:nvPicPr>
          <p:cNvPr id="10" name="Image 9" descr="Capture d’écran 2018-03-06 à 18.03.19.png">
            <a:extLst>
              <a:ext uri="{FF2B5EF4-FFF2-40B4-BE49-F238E27FC236}">
                <a16:creationId xmlns:a16="http://schemas.microsoft.com/office/drawing/2014/main" id="{6458419E-9174-473C-B888-C5024458659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2284" y="4374986"/>
            <a:ext cx="914162" cy="914162"/>
          </a:xfrm>
          <a:prstGeom prst="rect">
            <a:avLst/>
          </a:prstGeom>
        </p:spPr>
      </p:pic>
      <p:pic>
        <p:nvPicPr>
          <p:cNvPr id="11" name="Image 10" descr="Capture d’écran 2018-03-06 à 18.03.48.png">
            <a:extLst>
              <a:ext uri="{FF2B5EF4-FFF2-40B4-BE49-F238E27FC236}">
                <a16:creationId xmlns:a16="http://schemas.microsoft.com/office/drawing/2014/main" id="{27C4A42E-DCD3-4A3C-9D25-5083A72DCDF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68736" y="4373332"/>
            <a:ext cx="908024" cy="914162"/>
          </a:xfrm>
          <a:prstGeom prst="rect">
            <a:avLst/>
          </a:prstGeom>
        </p:spPr>
      </p:pic>
      <p:pic>
        <p:nvPicPr>
          <p:cNvPr id="12" name="Image 11">
            <a:extLst>
              <a:ext uri="{FF2B5EF4-FFF2-40B4-BE49-F238E27FC236}">
                <a16:creationId xmlns:a16="http://schemas.microsoft.com/office/drawing/2014/main" id="{D09AB25F-72C9-4C42-81C5-87A7CCC3128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32634" y="4374986"/>
            <a:ext cx="914162" cy="914162"/>
          </a:xfrm>
          <a:prstGeom prst="rect">
            <a:avLst/>
          </a:prstGeom>
        </p:spPr>
      </p:pic>
      <p:pic>
        <p:nvPicPr>
          <p:cNvPr id="2" name="Image 1">
            <a:extLst>
              <a:ext uri="{FF2B5EF4-FFF2-40B4-BE49-F238E27FC236}">
                <a16:creationId xmlns:a16="http://schemas.microsoft.com/office/drawing/2014/main" id="{3B01B6F2-32C7-44B9-89C5-9AD7964FD5AD}"/>
              </a:ext>
            </a:extLst>
          </p:cNvPr>
          <p:cNvPicPr>
            <a:picLocks noChangeAspect="1"/>
          </p:cNvPicPr>
          <p:nvPr/>
        </p:nvPicPr>
        <p:blipFill>
          <a:blip r:embed="rId8"/>
          <a:stretch>
            <a:fillRect/>
          </a:stretch>
        </p:blipFill>
        <p:spPr>
          <a:xfrm>
            <a:off x="150191" y="55211"/>
            <a:ext cx="2364837" cy="1511545"/>
          </a:xfrm>
          <a:prstGeom prst="rect">
            <a:avLst/>
          </a:prstGeom>
        </p:spPr>
      </p:pic>
    </p:spTree>
    <p:extLst>
      <p:ext uri="{BB962C8B-B14F-4D97-AF65-F5344CB8AC3E}">
        <p14:creationId xmlns:p14="http://schemas.microsoft.com/office/powerpoint/2010/main" val="96216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B85843F-683E-41C6-A2E9-5AAF457FBA3D}"/>
              </a:ext>
            </a:extLst>
          </p:cNvPr>
          <p:cNvSpPr/>
          <p:nvPr/>
        </p:nvSpPr>
        <p:spPr>
          <a:xfrm>
            <a:off x="7414661" y="1524141"/>
            <a:ext cx="1426187" cy="523084"/>
          </a:xfrm>
          <a:prstGeom prst="rect">
            <a:avLst/>
          </a:prstGeom>
        </p:spPr>
        <p:txBody>
          <a:bodyPr wrap="square">
            <a:spAutoFit/>
          </a:bodyPr>
          <a:lstStyle/>
          <a:p>
            <a:pPr algn="ctr" defTabSz="914126">
              <a:defRPr/>
            </a:pPr>
            <a:r>
              <a:rPr lang="en-US" sz="2799" dirty="0">
                <a:solidFill>
                  <a:srgbClr val="5D5151"/>
                </a:solidFill>
                <a:latin typeface="Headline One" panose="00000400000000000000" pitchFamily="2" charset="0"/>
                <a:cs typeface="Segoe UI Light" panose="020B0502040204020203" pitchFamily="34" charset="0"/>
              </a:rPr>
              <a:t>2018</a:t>
            </a:r>
          </a:p>
        </p:txBody>
      </p:sp>
      <p:sp>
        <p:nvSpPr>
          <p:cNvPr id="22" name="Rectangle 21">
            <a:extLst>
              <a:ext uri="{FF2B5EF4-FFF2-40B4-BE49-F238E27FC236}">
                <a16:creationId xmlns:a16="http://schemas.microsoft.com/office/drawing/2014/main" id="{79FD635C-48AB-4E61-8853-C896A14CF035}"/>
              </a:ext>
            </a:extLst>
          </p:cNvPr>
          <p:cNvSpPr/>
          <p:nvPr/>
        </p:nvSpPr>
        <p:spPr>
          <a:xfrm>
            <a:off x="8853675" y="4786658"/>
            <a:ext cx="1426187" cy="523084"/>
          </a:xfrm>
          <a:prstGeom prst="rect">
            <a:avLst/>
          </a:prstGeom>
        </p:spPr>
        <p:txBody>
          <a:bodyPr wrap="square">
            <a:spAutoFit/>
          </a:bodyPr>
          <a:lstStyle/>
          <a:p>
            <a:pPr algn="ctr" defTabSz="914126">
              <a:defRPr/>
            </a:pPr>
            <a:r>
              <a:rPr lang="en-US" sz="2799" dirty="0">
                <a:solidFill>
                  <a:srgbClr val="5D5151"/>
                </a:solidFill>
                <a:latin typeface="Headline One" panose="00000400000000000000" pitchFamily="2" charset="0"/>
                <a:cs typeface="Segoe UI Light" panose="020B0502040204020203" pitchFamily="34" charset="0"/>
              </a:rPr>
              <a:t>2019</a:t>
            </a:r>
          </a:p>
        </p:txBody>
      </p:sp>
      <p:sp>
        <p:nvSpPr>
          <p:cNvPr id="23" name="Rectangle 22">
            <a:extLst>
              <a:ext uri="{FF2B5EF4-FFF2-40B4-BE49-F238E27FC236}">
                <a16:creationId xmlns:a16="http://schemas.microsoft.com/office/drawing/2014/main" id="{653BB570-7421-4F08-A175-A6B22270941D}"/>
              </a:ext>
            </a:extLst>
          </p:cNvPr>
          <p:cNvSpPr/>
          <p:nvPr/>
        </p:nvSpPr>
        <p:spPr>
          <a:xfrm>
            <a:off x="5988475" y="4786658"/>
            <a:ext cx="1426187" cy="523084"/>
          </a:xfrm>
          <a:prstGeom prst="rect">
            <a:avLst/>
          </a:prstGeom>
        </p:spPr>
        <p:txBody>
          <a:bodyPr wrap="square">
            <a:spAutoFit/>
          </a:bodyPr>
          <a:lstStyle/>
          <a:p>
            <a:pPr algn="ctr" defTabSz="914126">
              <a:defRPr/>
            </a:pPr>
            <a:r>
              <a:rPr lang="en-US" sz="2799" dirty="0">
                <a:solidFill>
                  <a:srgbClr val="5D5151"/>
                </a:solidFill>
                <a:latin typeface="Headline One" panose="00000400000000000000" pitchFamily="2" charset="0"/>
                <a:cs typeface="Segoe UI Light" panose="020B0502040204020203" pitchFamily="34" charset="0"/>
              </a:rPr>
              <a:t>2017</a:t>
            </a:r>
          </a:p>
        </p:txBody>
      </p:sp>
      <p:sp>
        <p:nvSpPr>
          <p:cNvPr id="24" name="Rectangle 23">
            <a:extLst>
              <a:ext uri="{FF2B5EF4-FFF2-40B4-BE49-F238E27FC236}">
                <a16:creationId xmlns:a16="http://schemas.microsoft.com/office/drawing/2014/main" id="{141A3B5D-13DB-4E62-BA88-EA1ACF8872C5}"/>
              </a:ext>
            </a:extLst>
          </p:cNvPr>
          <p:cNvSpPr/>
          <p:nvPr/>
        </p:nvSpPr>
        <p:spPr>
          <a:xfrm>
            <a:off x="3210897" y="4786658"/>
            <a:ext cx="1426187" cy="523084"/>
          </a:xfrm>
          <a:prstGeom prst="rect">
            <a:avLst/>
          </a:prstGeom>
        </p:spPr>
        <p:txBody>
          <a:bodyPr wrap="square">
            <a:spAutoFit/>
          </a:bodyPr>
          <a:lstStyle/>
          <a:p>
            <a:pPr algn="ctr" defTabSz="914126">
              <a:defRPr/>
            </a:pPr>
            <a:r>
              <a:rPr lang="en-US" sz="2799" dirty="0">
                <a:solidFill>
                  <a:srgbClr val="5D5151"/>
                </a:solidFill>
                <a:latin typeface="Headline One" panose="00000400000000000000" pitchFamily="2" charset="0"/>
                <a:cs typeface="Segoe UI Light" panose="020B0502040204020203" pitchFamily="34" charset="0"/>
              </a:rPr>
              <a:t>2016</a:t>
            </a:r>
          </a:p>
        </p:txBody>
      </p:sp>
      <p:sp>
        <p:nvSpPr>
          <p:cNvPr id="25" name="Rectangle 24">
            <a:extLst>
              <a:ext uri="{FF2B5EF4-FFF2-40B4-BE49-F238E27FC236}">
                <a16:creationId xmlns:a16="http://schemas.microsoft.com/office/drawing/2014/main" id="{C92F1D5A-4EE0-4A9D-B01B-B4379ED64D21}"/>
              </a:ext>
            </a:extLst>
          </p:cNvPr>
          <p:cNvSpPr/>
          <p:nvPr/>
        </p:nvSpPr>
        <p:spPr>
          <a:xfrm>
            <a:off x="1688130" y="1524141"/>
            <a:ext cx="1426187" cy="523084"/>
          </a:xfrm>
          <a:prstGeom prst="rect">
            <a:avLst/>
          </a:prstGeom>
        </p:spPr>
        <p:txBody>
          <a:bodyPr wrap="square">
            <a:spAutoFit/>
          </a:bodyPr>
          <a:lstStyle/>
          <a:p>
            <a:pPr algn="ctr" defTabSz="914126">
              <a:defRPr/>
            </a:pPr>
            <a:r>
              <a:rPr lang="en-US" sz="2799" dirty="0">
                <a:solidFill>
                  <a:srgbClr val="5D5151"/>
                </a:solidFill>
                <a:latin typeface="Headline One" panose="00000400000000000000" pitchFamily="2" charset="0"/>
                <a:cs typeface="Segoe UI Light" panose="020B0502040204020203" pitchFamily="34" charset="0"/>
              </a:rPr>
              <a:t>2015</a:t>
            </a:r>
          </a:p>
        </p:txBody>
      </p:sp>
      <p:sp>
        <p:nvSpPr>
          <p:cNvPr id="26" name="Rectangle 25">
            <a:extLst>
              <a:ext uri="{FF2B5EF4-FFF2-40B4-BE49-F238E27FC236}">
                <a16:creationId xmlns:a16="http://schemas.microsoft.com/office/drawing/2014/main" id="{99222EFE-2F4F-49A4-B174-6D8A374D6275}"/>
              </a:ext>
            </a:extLst>
          </p:cNvPr>
          <p:cNvSpPr/>
          <p:nvPr/>
        </p:nvSpPr>
        <p:spPr>
          <a:xfrm>
            <a:off x="4577260" y="1524141"/>
            <a:ext cx="1426187" cy="523084"/>
          </a:xfrm>
          <a:prstGeom prst="rect">
            <a:avLst/>
          </a:prstGeom>
        </p:spPr>
        <p:txBody>
          <a:bodyPr wrap="square">
            <a:spAutoFit/>
          </a:bodyPr>
          <a:lstStyle/>
          <a:p>
            <a:pPr algn="ctr" defTabSz="914126">
              <a:defRPr/>
            </a:pPr>
            <a:r>
              <a:rPr lang="en-US" sz="2799" dirty="0">
                <a:solidFill>
                  <a:srgbClr val="5D5151"/>
                </a:solidFill>
                <a:latin typeface="Headline One" panose="00000400000000000000" pitchFamily="2" charset="0"/>
                <a:cs typeface="Segoe UI Light" panose="020B0502040204020203" pitchFamily="34" charset="0"/>
              </a:rPr>
              <a:t>2017</a:t>
            </a:r>
          </a:p>
        </p:txBody>
      </p:sp>
      <p:pic>
        <p:nvPicPr>
          <p:cNvPr id="20" name="Image 19">
            <a:extLst>
              <a:ext uri="{FF2B5EF4-FFF2-40B4-BE49-F238E27FC236}">
                <a16:creationId xmlns:a16="http://schemas.microsoft.com/office/drawing/2014/main" id="{DAB7B05E-367A-4C0B-81E2-270E599E9E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7165" r="4056"/>
          <a:stretch/>
        </p:blipFill>
        <p:spPr>
          <a:xfrm>
            <a:off x="1263634" y="893"/>
            <a:ext cx="10939470" cy="6856215"/>
          </a:xfrm>
          <a:prstGeom prst="rect">
            <a:avLst/>
          </a:prstGeom>
        </p:spPr>
      </p:pic>
      <p:pic>
        <p:nvPicPr>
          <p:cNvPr id="2" name="Image 1">
            <a:extLst>
              <a:ext uri="{FF2B5EF4-FFF2-40B4-BE49-F238E27FC236}">
                <a16:creationId xmlns:a16="http://schemas.microsoft.com/office/drawing/2014/main" id="{A6526827-1FD9-46F0-8CDC-DD7EE6889014}"/>
              </a:ext>
            </a:extLst>
          </p:cNvPr>
          <p:cNvPicPr>
            <a:picLocks noChangeAspect="1"/>
          </p:cNvPicPr>
          <p:nvPr/>
        </p:nvPicPr>
        <p:blipFill>
          <a:blip r:embed="rId4"/>
          <a:stretch>
            <a:fillRect/>
          </a:stretch>
        </p:blipFill>
        <p:spPr>
          <a:xfrm>
            <a:off x="1706515" y="1439374"/>
            <a:ext cx="8593867" cy="4016566"/>
          </a:xfrm>
          <a:prstGeom prst="rect">
            <a:avLst/>
          </a:prstGeom>
        </p:spPr>
      </p:pic>
      <p:sp>
        <p:nvSpPr>
          <p:cNvPr id="11" name="Titre 1">
            <a:extLst>
              <a:ext uri="{FF2B5EF4-FFF2-40B4-BE49-F238E27FC236}">
                <a16:creationId xmlns:a16="http://schemas.microsoft.com/office/drawing/2014/main" id="{EDF6214A-F350-47C2-BAD6-E84D07236020}"/>
              </a:ext>
            </a:extLst>
          </p:cNvPr>
          <p:cNvSpPr txBox="1">
            <a:spLocks/>
          </p:cNvSpPr>
          <p:nvPr/>
        </p:nvSpPr>
        <p:spPr bwMode="gray">
          <a:xfrm rot="16200000">
            <a:off x="-3031422" y="3021878"/>
            <a:ext cx="6856217" cy="814249"/>
          </a:xfrm>
          <a:prstGeom prst="rect">
            <a:avLst/>
          </a:prstGeom>
          <a:solidFill>
            <a:srgbClr val="5D5151"/>
          </a:solidFill>
        </p:spPr>
        <p:txBody>
          <a:bodyPr vert="horz" lIns="91416" tIns="45708" rIns="91416" bIns="45708" rtlCol="0" anchor="ctr"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lgn="ctr">
              <a:defRPr/>
            </a:pPr>
            <a:r>
              <a:rPr lang="fr-FR" sz="3999" b="0" dirty="0">
                <a:solidFill>
                  <a:schemeClr val="bg1"/>
                </a:solidFill>
                <a:latin typeface="Headline One" panose="00000400000000000000" pitchFamily="2" charset="0"/>
              </a:rPr>
              <a:t>a continent-</a:t>
            </a:r>
            <a:r>
              <a:rPr lang="fr-FR" sz="3999" b="0" dirty="0" err="1">
                <a:solidFill>
                  <a:schemeClr val="bg1"/>
                </a:solidFill>
                <a:latin typeface="Headline One" panose="00000400000000000000" pitchFamily="2" charset="0"/>
              </a:rPr>
              <a:t>wide</a:t>
            </a:r>
            <a:r>
              <a:rPr lang="fr-FR" sz="3999" b="0" dirty="0">
                <a:solidFill>
                  <a:schemeClr val="bg1"/>
                </a:solidFill>
                <a:latin typeface="Headline One" panose="00000400000000000000" pitchFamily="2" charset="0"/>
              </a:rPr>
              <a:t> </a:t>
            </a:r>
            <a:r>
              <a:rPr lang="fr-FR" sz="3999" b="0" dirty="0" err="1">
                <a:solidFill>
                  <a:schemeClr val="bg1"/>
                </a:solidFill>
                <a:latin typeface="Headline One" panose="00000400000000000000" pitchFamily="2" charset="0"/>
              </a:rPr>
              <a:t>success</a:t>
            </a:r>
            <a:endParaRPr lang="en-US" sz="3999" b="0" dirty="0">
              <a:solidFill>
                <a:schemeClr val="bg1"/>
              </a:solidFill>
              <a:latin typeface="Headline One" panose="00000400000000000000" pitchFamily="2" charset="0"/>
            </a:endParaRPr>
          </a:p>
        </p:txBody>
      </p:sp>
      <p:pic>
        <p:nvPicPr>
          <p:cNvPr id="27" name="Image 26">
            <a:extLst>
              <a:ext uri="{FF2B5EF4-FFF2-40B4-BE49-F238E27FC236}">
                <a16:creationId xmlns:a16="http://schemas.microsoft.com/office/drawing/2014/main" id="{AD5530B0-2987-46DE-897B-4D93F3DA84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79" y="893"/>
            <a:ext cx="1571983" cy="6856215"/>
          </a:xfrm>
          <a:prstGeom prst="rect">
            <a:avLst/>
          </a:prstGeom>
        </p:spPr>
      </p:pic>
      <p:sp>
        <p:nvSpPr>
          <p:cNvPr id="3" name="Rectangle 2">
            <a:extLst>
              <a:ext uri="{FF2B5EF4-FFF2-40B4-BE49-F238E27FC236}">
                <a16:creationId xmlns:a16="http://schemas.microsoft.com/office/drawing/2014/main" id="{92B6100A-F254-479F-AC72-6208DDE4CB9A}"/>
              </a:ext>
            </a:extLst>
          </p:cNvPr>
          <p:cNvSpPr/>
          <p:nvPr/>
        </p:nvSpPr>
        <p:spPr>
          <a:xfrm>
            <a:off x="7217121" y="200400"/>
            <a:ext cx="2894842" cy="1261555"/>
          </a:xfrm>
          <a:prstGeom prst="rect">
            <a:avLst/>
          </a:prstGeom>
        </p:spPr>
        <p:txBody>
          <a:bodyPr wrap="square">
            <a:spAutoFit/>
          </a:bodyPr>
          <a:lstStyle/>
          <a:p>
            <a:pPr algn="ctr" defTabSz="914126">
              <a:defRPr/>
            </a:pPr>
            <a:r>
              <a:rPr lang="en-US" sz="1899" dirty="0">
                <a:solidFill>
                  <a:srgbClr val="000000"/>
                </a:solidFill>
                <a:latin typeface="Segoe UI Light" panose="020B0502040204020203" pitchFamily="34" charset="0"/>
                <a:cs typeface="Segoe UI Light" panose="020B0502040204020203" pitchFamily="34" charset="0"/>
              </a:rPr>
              <a:t>ACW cited as example </a:t>
            </a:r>
            <a:br>
              <a:rPr lang="en-US" sz="1899" dirty="0">
                <a:solidFill>
                  <a:srgbClr val="000000"/>
                </a:solidFill>
                <a:latin typeface="Segoe UI Light" panose="020B0502040204020203" pitchFamily="34" charset="0"/>
                <a:cs typeface="Segoe UI Light" panose="020B0502040204020203" pitchFamily="34" charset="0"/>
              </a:rPr>
            </a:br>
            <a:r>
              <a:rPr lang="en-US" sz="1899" dirty="0">
                <a:solidFill>
                  <a:srgbClr val="000000"/>
                </a:solidFill>
                <a:latin typeface="Segoe UI Light" panose="020B0502040204020203" pitchFamily="34" charset="0"/>
                <a:cs typeface="Segoe UI Light" panose="020B0502040204020203" pitchFamily="34" charset="0"/>
              </a:rPr>
              <a:t>of a successful multi-stakeholder initiative in ITU’s Digital Skills T</a:t>
            </a:r>
            <a:r>
              <a:rPr lang="en-US" sz="1899" dirty="0" err="1">
                <a:solidFill>
                  <a:srgbClr val="000000"/>
                </a:solidFill>
                <a:latin typeface="Segoe UI Light" panose="020B0502040204020203" pitchFamily="34" charset="0"/>
                <a:cs typeface="Segoe UI Light" panose="020B0502040204020203" pitchFamily="34" charset="0"/>
              </a:rPr>
              <a:t>oolkit</a:t>
            </a:r>
            <a:endParaRPr lang="en-US" sz="1899" dirty="0">
              <a:solidFill>
                <a:srgbClr val="000000"/>
              </a:solidFill>
              <a:latin typeface="Segoe UI Light" panose="020B0502040204020203" pitchFamily="34" charset="0"/>
              <a:cs typeface="Segoe UI Light" panose="020B0502040204020203" pitchFamily="34" charset="0"/>
            </a:endParaRPr>
          </a:p>
        </p:txBody>
      </p:sp>
      <p:sp>
        <p:nvSpPr>
          <p:cNvPr id="5" name="Titre 1">
            <a:extLst>
              <a:ext uri="{FF2B5EF4-FFF2-40B4-BE49-F238E27FC236}">
                <a16:creationId xmlns:a16="http://schemas.microsoft.com/office/drawing/2014/main" id="{93E57722-6BA5-44C4-95AC-A6EAF699D160}"/>
              </a:ext>
            </a:extLst>
          </p:cNvPr>
          <p:cNvSpPr txBox="1">
            <a:spLocks/>
          </p:cNvSpPr>
          <p:nvPr/>
        </p:nvSpPr>
        <p:spPr bwMode="gray">
          <a:xfrm>
            <a:off x="-211935" y="315474"/>
            <a:ext cx="5037466" cy="552283"/>
          </a:xfrm>
          <a:prstGeom prst="rect">
            <a:avLst/>
          </a:prstGeom>
          <a:noFill/>
        </p:spPr>
        <p:txBody>
          <a:bodyPr vert="horz" lIns="91416" tIns="45708" rIns="91416" bIns="45708" rtlCol="0" anchor="b"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defRPr/>
            </a:pPr>
            <a:endParaRPr lang="en-IE" sz="3199" b="0" dirty="0">
              <a:solidFill>
                <a:srgbClr val="5D5151"/>
              </a:solidFill>
              <a:latin typeface="Headline One" panose="00000400000000000000" pitchFamily="2" charset="0"/>
            </a:endParaRPr>
          </a:p>
        </p:txBody>
      </p:sp>
      <p:sp>
        <p:nvSpPr>
          <p:cNvPr id="9" name="Titre 1">
            <a:extLst>
              <a:ext uri="{FF2B5EF4-FFF2-40B4-BE49-F238E27FC236}">
                <a16:creationId xmlns:a16="http://schemas.microsoft.com/office/drawing/2014/main" id="{733DE3BF-94D8-4F98-B341-BEB3275D1252}"/>
              </a:ext>
            </a:extLst>
          </p:cNvPr>
          <p:cNvSpPr txBox="1">
            <a:spLocks/>
          </p:cNvSpPr>
          <p:nvPr/>
        </p:nvSpPr>
        <p:spPr bwMode="gray">
          <a:xfrm>
            <a:off x="8104306" y="5317531"/>
            <a:ext cx="4001265" cy="1500385"/>
          </a:xfrm>
          <a:prstGeom prst="rect">
            <a:avLst/>
          </a:prstGeom>
          <a:noFill/>
        </p:spPr>
        <p:txBody>
          <a:bodyPr vert="horz" lIns="91416" tIns="45708" rIns="91416" bIns="45708" rtlCol="0" anchor="t"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lgn="ctr">
              <a:defRPr/>
            </a:pPr>
            <a:r>
              <a:rPr lang="en-US" sz="1899" dirty="0">
                <a:solidFill>
                  <a:schemeClr val="tx1"/>
                </a:solidFill>
                <a:latin typeface="Segoe UI Light" panose="020B0502040204020203" pitchFamily="34" charset="0"/>
                <a:cs typeface="Segoe UI Light" panose="020B0502040204020203" pitchFamily="34" charset="0"/>
              </a:rPr>
              <a:t>87% </a:t>
            </a:r>
            <a:r>
              <a:rPr lang="en-US" sz="1899" b="0" dirty="0">
                <a:solidFill>
                  <a:schemeClr val="tx1"/>
                </a:solidFill>
                <a:latin typeface="Segoe UI Light" panose="020B0502040204020203" pitchFamily="34" charset="0"/>
                <a:cs typeface="Segoe UI Light" panose="020B0502040204020203" pitchFamily="34" charset="0"/>
              </a:rPr>
              <a:t>of ACW 2019 Survey Respondents feel that the initiative is influential in advancing the adoption of coding into national curricula.</a:t>
            </a:r>
            <a:endParaRPr lang="en-IE" sz="1899" b="0" dirty="0">
              <a:solidFill>
                <a:schemeClr val="tx1"/>
              </a:solidFill>
              <a:latin typeface="Segoe UI Light" panose="020B0502040204020203" pitchFamily="34" charset="0"/>
              <a:cs typeface="Segoe UI Light" panose="020B0502040204020203" pitchFamily="34" charset="0"/>
            </a:endParaRPr>
          </a:p>
        </p:txBody>
      </p:sp>
      <p:sp>
        <p:nvSpPr>
          <p:cNvPr id="28" name="Rectangle 27">
            <a:extLst>
              <a:ext uri="{FF2B5EF4-FFF2-40B4-BE49-F238E27FC236}">
                <a16:creationId xmlns:a16="http://schemas.microsoft.com/office/drawing/2014/main" id="{3E482406-71D9-4175-AE90-E14059FB9C3B}"/>
              </a:ext>
            </a:extLst>
          </p:cNvPr>
          <p:cNvSpPr/>
          <p:nvPr/>
        </p:nvSpPr>
        <p:spPr>
          <a:xfrm>
            <a:off x="4173418" y="200402"/>
            <a:ext cx="3241244" cy="1246170"/>
          </a:xfrm>
          <a:prstGeom prst="rect">
            <a:avLst/>
          </a:prstGeom>
        </p:spPr>
        <p:txBody>
          <a:bodyPr wrap="square">
            <a:spAutoFit/>
          </a:bodyPr>
          <a:lstStyle/>
          <a:p>
            <a:pPr algn="ctr" defTabSz="914126">
              <a:defRPr/>
            </a:pPr>
            <a:r>
              <a:rPr lang="en-US" sz="1899" dirty="0">
                <a:latin typeface="Segoe UI Light" panose="020B0502040204020203" pitchFamily="34" charset="0"/>
                <a:cs typeface="Segoe UI Light" panose="020B0502040204020203" pitchFamily="34" charset="0"/>
              </a:rPr>
              <a:t>Major International Awards!</a:t>
            </a:r>
          </a:p>
          <a:p>
            <a:pPr algn="ctr" defTabSz="914126">
              <a:buFont typeface="Arial" panose="020B0604020202020204" pitchFamily="34" charset="0"/>
              <a:buChar char="•"/>
              <a:defRPr/>
            </a:pPr>
            <a:r>
              <a:rPr lang="en-US" sz="1400" dirty="0">
                <a:latin typeface="Segoe UI Light" panose="020B0502040204020203" pitchFamily="34" charset="0"/>
                <a:cs typeface="Segoe UI Light" panose="020B0502040204020203" pitchFamily="34" charset="0"/>
              </a:rPr>
              <a:t>  Philanthropist of the Year, Community Foundation for Ireland</a:t>
            </a:r>
          </a:p>
          <a:p>
            <a:pPr algn="ctr" defTabSz="914126">
              <a:buFont typeface="Arial" panose="020B0604020202020204" pitchFamily="34" charset="0"/>
              <a:buChar char="•"/>
              <a:defRPr/>
            </a:pPr>
            <a:r>
              <a:rPr lang="en-US" sz="1400" dirty="0">
                <a:latin typeface="Segoe UI Light" panose="020B0502040204020203" pitchFamily="34" charset="0"/>
                <a:cs typeface="Segoe UI Light" panose="020B0502040204020203" pitchFamily="34" charset="0"/>
              </a:rPr>
              <a:t> C4F Award, Davos World Communications Forum</a:t>
            </a:r>
          </a:p>
        </p:txBody>
      </p:sp>
      <p:sp>
        <p:nvSpPr>
          <p:cNvPr id="30" name="Rectangle 29">
            <a:extLst>
              <a:ext uri="{FF2B5EF4-FFF2-40B4-BE49-F238E27FC236}">
                <a16:creationId xmlns:a16="http://schemas.microsoft.com/office/drawing/2014/main" id="{1D07841D-01DC-407B-84F4-55DB751AF20D}"/>
              </a:ext>
            </a:extLst>
          </p:cNvPr>
          <p:cNvSpPr/>
          <p:nvPr/>
        </p:nvSpPr>
        <p:spPr>
          <a:xfrm>
            <a:off x="2250525" y="769638"/>
            <a:ext cx="1404577" cy="676932"/>
          </a:xfrm>
          <a:prstGeom prst="rect">
            <a:avLst/>
          </a:prstGeom>
        </p:spPr>
        <p:txBody>
          <a:bodyPr wrap="square">
            <a:spAutoFit/>
          </a:bodyPr>
          <a:lstStyle/>
          <a:p>
            <a:pPr algn="ctr" defTabSz="914126">
              <a:defRPr/>
            </a:pPr>
            <a:r>
              <a:rPr lang="en-US" sz="1899" dirty="0">
                <a:solidFill>
                  <a:srgbClr val="000000"/>
                </a:solidFill>
                <a:latin typeface="Segoe UI Light" panose="020B0502040204020203" pitchFamily="34" charset="0"/>
                <a:cs typeface="Segoe UI Light" panose="020B0502040204020203" pitchFamily="34" charset="0"/>
              </a:rPr>
              <a:t>ACW launched</a:t>
            </a:r>
          </a:p>
        </p:txBody>
      </p:sp>
      <p:sp>
        <p:nvSpPr>
          <p:cNvPr id="31" name="Rectangle 30">
            <a:extLst>
              <a:ext uri="{FF2B5EF4-FFF2-40B4-BE49-F238E27FC236}">
                <a16:creationId xmlns:a16="http://schemas.microsoft.com/office/drawing/2014/main" id="{C7008CC9-5AF2-4CE9-B072-6EEFA746E03A}"/>
              </a:ext>
            </a:extLst>
          </p:cNvPr>
          <p:cNvSpPr/>
          <p:nvPr/>
        </p:nvSpPr>
        <p:spPr>
          <a:xfrm>
            <a:off x="3355807" y="5309742"/>
            <a:ext cx="2161758" cy="1261555"/>
          </a:xfrm>
          <a:prstGeom prst="rect">
            <a:avLst/>
          </a:prstGeom>
        </p:spPr>
        <p:txBody>
          <a:bodyPr wrap="square">
            <a:spAutoFit/>
          </a:bodyPr>
          <a:lstStyle/>
          <a:p>
            <a:pPr algn="ctr" defTabSz="914126">
              <a:defRPr/>
            </a:pPr>
            <a:r>
              <a:rPr lang="en-US" sz="1899" dirty="0">
                <a:solidFill>
                  <a:srgbClr val="000000"/>
                </a:solidFill>
                <a:latin typeface="Segoe UI Light" panose="020B0502040204020203" pitchFamily="34" charset="0"/>
                <a:cs typeface="Segoe UI Light" panose="020B0502040204020203" pitchFamily="34" charset="0"/>
              </a:rPr>
              <a:t>UNESCO </a:t>
            </a:r>
            <a:r>
              <a:rPr lang="en-US" sz="1899" dirty="0" err="1">
                <a:solidFill>
                  <a:srgbClr val="000000"/>
                </a:solidFill>
                <a:latin typeface="Segoe UI Light" panose="020B0502040204020203" pitchFamily="34" charset="0"/>
                <a:cs typeface="Segoe UI Light" panose="020B0502040204020203" pitchFamily="34" charset="0"/>
              </a:rPr>
              <a:t>YouthMobile</a:t>
            </a:r>
            <a:r>
              <a:rPr lang="en-US" sz="1899" dirty="0">
                <a:solidFill>
                  <a:srgbClr val="000000"/>
                </a:solidFill>
                <a:latin typeface="Segoe UI Light" panose="020B0502040204020203" pitchFamily="34" charset="0"/>
                <a:cs typeface="Segoe UI Light" panose="020B0502040204020203" pitchFamily="34" charset="0"/>
              </a:rPr>
              <a:t> and Google join as </a:t>
            </a:r>
            <a:br>
              <a:rPr lang="en-US" sz="1899" dirty="0">
                <a:solidFill>
                  <a:srgbClr val="000000"/>
                </a:solidFill>
                <a:latin typeface="Segoe UI Light" panose="020B0502040204020203" pitchFamily="34" charset="0"/>
                <a:cs typeface="Segoe UI Light" panose="020B0502040204020203" pitchFamily="34" charset="0"/>
              </a:rPr>
            </a:br>
            <a:r>
              <a:rPr lang="en-US" sz="1899" dirty="0">
                <a:solidFill>
                  <a:srgbClr val="000000"/>
                </a:solidFill>
                <a:latin typeface="Segoe UI Light" panose="020B0502040204020203" pitchFamily="34" charset="0"/>
                <a:cs typeface="Segoe UI Light" panose="020B0502040204020203" pitchFamily="34" charset="0"/>
              </a:rPr>
              <a:t>key partners</a:t>
            </a:r>
          </a:p>
        </p:txBody>
      </p:sp>
      <p:pic>
        <p:nvPicPr>
          <p:cNvPr id="33" name="Image 32">
            <a:extLst>
              <a:ext uri="{FF2B5EF4-FFF2-40B4-BE49-F238E27FC236}">
                <a16:creationId xmlns:a16="http://schemas.microsoft.com/office/drawing/2014/main" id="{5165A9B0-9EEB-4996-9337-997353F4C84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952483" y="3111525"/>
            <a:ext cx="840056" cy="416953"/>
          </a:xfrm>
          <a:prstGeom prst="rect">
            <a:avLst/>
          </a:prstGeom>
        </p:spPr>
      </p:pic>
      <p:pic>
        <p:nvPicPr>
          <p:cNvPr id="35" name="Image 34" descr="Une image contenant signe, dessin&#10;&#10;Description générée automatiquement">
            <a:extLst>
              <a:ext uri="{FF2B5EF4-FFF2-40B4-BE49-F238E27FC236}">
                <a16:creationId xmlns:a16="http://schemas.microsoft.com/office/drawing/2014/main" id="{ED969907-BDBB-415D-8B70-C8D1704195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98262" y="3657818"/>
            <a:ext cx="548498" cy="228540"/>
          </a:xfrm>
          <a:prstGeom prst="rect">
            <a:avLst/>
          </a:prstGeom>
        </p:spPr>
      </p:pic>
      <p:sp>
        <p:nvSpPr>
          <p:cNvPr id="36" name="Rectangle 35">
            <a:extLst>
              <a:ext uri="{FF2B5EF4-FFF2-40B4-BE49-F238E27FC236}">
                <a16:creationId xmlns:a16="http://schemas.microsoft.com/office/drawing/2014/main" id="{56A5D92D-4004-4E7B-A40A-0BBD16A3FBBD}"/>
              </a:ext>
            </a:extLst>
          </p:cNvPr>
          <p:cNvSpPr/>
          <p:nvPr/>
        </p:nvSpPr>
        <p:spPr>
          <a:xfrm>
            <a:off x="6396261" y="5317531"/>
            <a:ext cx="1659929" cy="969244"/>
          </a:xfrm>
          <a:prstGeom prst="rect">
            <a:avLst/>
          </a:prstGeom>
        </p:spPr>
        <p:txBody>
          <a:bodyPr wrap="square">
            <a:spAutoFit/>
          </a:bodyPr>
          <a:lstStyle/>
          <a:p>
            <a:pPr algn="ctr" defTabSz="914126">
              <a:defRPr/>
            </a:pPr>
            <a:r>
              <a:rPr lang="en-US" sz="1899" dirty="0">
                <a:solidFill>
                  <a:srgbClr val="000000"/>
                </a:solidFill>
                <a:latin typeface="Segoe UI Light" panose="020B0502040204020203" pitchFamily="34" charset="0"/>
                <a:cs typeface="Segoe UI Light" panose="020B0502040204020203" pitchFamily="34" charset="0"/>
              </a:rPr>
              <a:t>Over </a:t>
            </a:r>
            <a:r>
              <a:rPr lang="en-US" sz="1899" b="1" dirty="0">
                <a:solidFill>
                  <a:srgbClr val="000000"/>
                </a:solidFill>
                <a:latin typeface="Segoe UI Light" panose="020B0502040204020203" pitchFamily="34" charset="0"/>
                <a:cs typeface="Segoe UI Light" panose="020B0502040204020203" pitchFamily="34" charset="0"/>
              </a:rPr>
              <a:t>1.8 M</a:t>
            </a:r>
            <a:r>
              <a:rPr lang="en-US" sz="1899" dirty="0">
                <a:solidFill>
                  <a:srgbClr val="000000"/>
                </a:solidFill>
                <a:latin typeface="Segoe UI Light" panose="020B0502040204020203" pitchFamily="34" charset="0"/>
                <a:cs typeface="Segoe UI Light" panose="020B0502040204020203" pitchFamily="34" charset="0"/>
              </a:rPr>
              <a:t> youth engaged!</a:t>
            </a:r>
          </a:p>
        </p:txBody>
      </p:sp>
      <p:pic>
        <p:nvPicPr>
          <p:cNvPr id="12" name="Image 11">
            <a:extLst>
              <a:ext uri="{FF2B5EF4-FFF2-40B4-BE49-F238E27FC236}">
                <a16:creationId xmlns:a16="http://schemas.microsoft.com/office/drawing/2014/main" id="{49EE4560-2794-4E4B-B4E9-51B9402A039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426436">
            <a:off x="2576903" y="3082166"/>
            <a:ext cx="682360" cy="779841"/>
          </a:xfrm>
          <a:prstGeom prst="rect">
            <a:avLst/>
          </a:prstGeom>
        </p:spPr>
      </p:pic>
      <p:pic>
        <p:nvPicPr>
          <p:cNvPr id="15" name="Image 14">
            <a:extLst>
              <a:ext uri="{FF2B5EF4-FFF2-40B4-BE49-F238E27FC236}">
                <a16:creationId xmlns:a16="http://schemas.microsoft.com/office/drawing/2014/main" id="{C6582827-2E4F-47E8-A6F5-55AD3D66C0C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401968" y="2981359"/>
            <a:ext cx="838263" cy="838263"/>
          </a:xfrm>
          <a:prstGeom prst="rect">
            <a:avLst/>
          </a:prstGeom>
        </p:spPr>
      </p:pic>
      <p:pic>
        <p:nvPicPr>
          <p:cNvPr id="43" name="Image 42">
            <a:extLst>
              <a:ext uri="{FF2B5EF4-FFF2-40B4-BE49-F238E27FC236}">
                <a16:creationId xmlns:a16="http://schemas.microsoft.com/office/drawing/2014/main" id="{91328D64-984B-42E7-8FB5-9DE20A03363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39028" y="2995021"/>
            <a:ext cx="780137" cy="780137"/>
          </a:xfrm>
          <a:prstGeom prst="rect">
            <a:avLst/>
          </a:prstGeom>
        </p:spPr>
      </p:pic>
      <p:pic>
        <p:nvPicPr>
          <p:cNvPr id="45" name="Image 44" descr="Une image contenant stéréo&#10;&#10;Description générée automatiquement">
            <a:extLst>
              <a:ext uri="{FF2B5EF4-FFF2-40B4-BE49-F238E27FC236}">
                <a16:creationId xmlns:a16="http://schemas.microsoft.com/office/drawing/2014/main" id="{E5810709-75EB-4266-BDCA-BE110D395C9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11113" y="3016800"/>
            <a:ext cx="758360" cy="758360"/>
          </a:xfrm>
          <a:prstGeom prst="rect">
            <a:avLst/>
          </a:prstGeom>
        </p:spPr>
      </p:pic>
      <p:pic>
        <p:nvPicPr>
          <p:cNvPr id="47" name="Image 46" descr="Une image contenant signe&#10;&#10;Description générée automatiquement">
            <a:extLst>
              <a:ext uri="{FF2B5EF4-FFF2-40B4-BE49-F238E27FC236}">
                <a16:creationId xmlns:a16="http://schemas.microsoft.com/office/drawing/2014/main" id="{87174020-588E-4141-B9EB-FBCCB9C0DB08}"/>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53502" y="2961001"/>
            <a:ext cx="939130" cy="939130"/>
          </a:xfrm>
          <a:prstGeom prst="rect">
            <a:avLst/>
          </a:prstGeom>
        </p:spPr>
      </p:pic>
      <p:pic>
        <p:nvPicPr>
          <p:cNvPr id="4" name="Image 3">
            <a:extLst>
              <a:ext uri="{FF2B5EF4-FFF2-40B4-BE49-F238E27FC236}">
                <a16:creationId xmlns:a16="http://schemas.microsoft.com/office/drawing/2014/main" id="{FA9824DD-2009-4F54-AF5C-BB6EB9C2D409}"/>
              </a:ext>
            </a:extLst>
          </p:cNvPr>
          <p:cNvPicPr>
            <a:picLocks noChangeAspect="1"/>
          </p:cNvPicPr>
          <p:nvPr/>
        </p:nvPicPr>
        <p:blipFill>
          <a:blip r:embed="rId13"/>
          <a:stretch>
            <a:fillRect/>
          </a:stretch>
        </p:blipFill>
        <p:spPr>
          <a:xfrm>
            <a:off x="-66219" y="893"/>
            <a:ext cx="1072617" cy="6856215"/>
          </a:xfrm>
          <a:prstGeom prst="rect">
            <a:avLst/>
          </a:prstGeom>
        </p:spPr>
      </p:pic>
    </p:spTree>
    <p:extLst>
      <p:ext uri="{BB962C8B-B14F-4D97-AF65-F5344CB8AC3E}">
        <p14:creationId xmlns:p14="http://schemas.microsoft.com/office/powerpoint/2010/main" val="47793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3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style.rotation</p:attrName>
                                        </p:attrNameLst>
                                      </p:cBhvr>
                                      <p:tavLst>
                                        <p:tav tm="0">
                                          <p:val>
                                            <p:fltVal val="90"/>
                                          </p:val>
                                        </p:tav>
                                        <p:tav tm="100000">
                                          <p:val>
                                            <p:fltVal val="0"/>
                                          </p:val>
                                        </p:tav>
                                      </p:tavLst>
                                    </p:anim>
                                    <p:animEffect transition="in" filter="fade">
                                      <p:cBhvr>
                                        <p:cTn id="16" dur="1000"/>
                                        <p:tgtEl>
                                          <p:spTgt spid="35"/>
                                        </p:tgtEl>
                                      </p:cBhvr>
                                    </p:animEffect>
                                  </p:childTnLst>
                                </p:cTn>
                              </p:par>
                              <p:par>
                                <p:cTn id="17" presetID="3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par>
                                <p:cTn id="23" presetID="3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anim calcmode="lin" valueType="num">
                                      <p:cBhvr>
                                        <p:cTn id="27" dur="1000" fill="hold"/>
                                        <p:tgtEl>
                                          <p:spTgt spid="15"/>
                                        </p:tgtEl>
                                        <p:attrNameLst>
                                          <p:attrName>style.rotation</p:attrName>
                                        </p:attrNameLst>
                                      </p:cBhvr>
                                      <p:tavLst>
                                        <p:tav tm="0">
                                          <p:val>
                                            <p:fltVal val="90"/>
                                          </p:val>
                                        </p:tav>
                                        <p:tav tm="100000">
                                          <p:val>
                                            <p:fltVal val="0"/>
                                          </p:val>
                                        </p:tav>
                                      </p:tavLst>
                                    </p:anim>
                                    <p:animEffect transition="in" filter="fade">
                                      <p:cBhvr>
                                        <p:cTn id="28" dur="1000"/>
                                        <p:tgtEl>
                                          <p:spTgt spid="15"/>
                                        </p:tgtEl>
                                      </p:cBhvr>
                                    </p:animEffect>
                                  </p:childTnLst>
                                </p:cTn>
                              </p:par>
                              <p:par>
                                <p:cTn id="29" presetID="31"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fltVal val="0"/>
                                          </p:val>
                                        </p:tav>
                                        <p:tav tm="100000">
                                          <p:val>
                                            <p:strVal val="#ppt_w"/>
                                          </p:val>
                                        </p:tav>
                                      </p:tavLst>
                                    </p:anim>
                                    <p:anim calcmode="lin" valueType="num">
                                      <p:cBhvr>
                                        <p:cTn id="32" dur="1000" fill="hold"/>
                                        <p:tgtEl>
                                          <p:spTgt spid="43"/>
                                        </p:tgtEl>
                                        <p:attrNameLst>
                                          <p:attrName>ppt_h</p:attrName>
                                        </p:attrNameLst>
                                      </p:cBhvr>
                                      <p:tavLst>
                                        <p:tav tm="0">
                                          <p:val>
                                            <p:fltVal val="0"/>
                                          </p:val>
                                        </p:tav>
                                        <p:tav tm="100000">
                                          <p:val>
                                            <p:strVal val="#ppt_h"/>
                                          </p:val>
                                        </p:tav>
                                      </p:tavLst>
                                    </p:anim>
                                    <p:anim calcmode="lin" valueType="num">
                                      <p:cBhvr>
                                        <p:cTn id="33" dur="1000" fill="hold"/>
                                        <p:tgtEl>
                                          <p:spTgt spid="43"/>
                                        </p:tgtEl>
                                        <p:attrNameLst>
                                          <p:attrName>style.rotation</p:attrName>
                                        </p:attrNameLst>
                                      </p:cBhvr>
                                      <p:tavLst>
                                        <p:tav tm="0">
                                          <p:val>
                                            <p:fltVal val="90"/>
                                          </p:val>
                                        </p:tav>
                                        <p:tav tm="100000">
                                          <p:val>
                                            <p:fltVal val="0"/>
                                          </p:val>
                                        </p:tav>
                                      </p:tavLst>
                                    </p:anim>
                                    <p:animEffect transition="in" filter="fade">
                                      <p:cBhvr>
                                        <p:cTn id="34" dur="1000"/>
                                        <p:tgtEl>
                                          <p:spTgt spid="43"/>
                                        </p:tgtEl>
                                      </p:cBhvr>
                                    </p:animEffect>
                                  </p:childTnLst>
                                </p:cTn>
                              </p:par>
                              <p:par>
                                <p:cTn id="35" presetID="31"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1000" fill="hold"/>
                                        <p:tgtEl>
                                          <p:spTgt spid="45"/>
                                        </p:tgtEl>
                                        <p:attrNameLst>
                                          <p:attrName>ppt_w</p:attrName>
                                        </p:attrNameLst>
                                      </p:cBhvr>
                                      <p:tavLst>
                                        <p:tav tm="0">
                                          <p:val>
                                            <p:fltVal val="0"/>
                                          </p:val>
                                        </p:tav>
                                        <p:tav tm="100000">
                                          <p:val>
                                            <p:strVal val="#ppt_w"/>
                                          </p:val>
                                        </p:tav>
                                      </p:tavLst>
                                    </p:anim>
                                    <p:anim calcmode="lin" valueType="num">
                                      <p:cBhvr>
                                        <p:cTn id="38" dur="1000" fill="hold"/>
                                        <p:tgtEl>
                                          <p:spTgt spid="45"/>
                                        </p:tgtEl>
                                        <p:attrNameLst>
                                          <p:attrName>ppt_h</p:attrName>
                                        </p:attrNameLst>
                                      </p:cBhvr>
                                      <p:tavLst>
                                        <p:tav tm="0">
                                          <p:val>
                                            <p:fltVal val="0"/>
                                          </p:val>
                                        </p:tav>
                                        <p:tav tm="100000">
                                          <p:val>
                                            <p:strVal val="#ppt_h"/>
                                          </p:val>
                                        </p:tav>
                                      </p:tavLst>
                                    </p:anim>
                                    <p:anim calcmode="lin" valueType="num">
                                      <p:cBhvr>
                                        <p:cTn id="39" dur="1000" fill="hold"/>
                                        <p:tgtEl>
                                          <p:spTgt spid="45"/>
                                        </p:tgtEl>
                                        <p:attrNameLst>
                                          <p:attrName>style.rotation</p:attrName>
                                        </p:attrNameLst>
                                      </p:cBhvr>
                                      <p:tavLst>
                                        <p:tav tm="0">
                                          <p:val>
                                            <p:fltVal val="90"/>
                                          </p:val>
                                        </p:tav>
                                        <p:tav tm="100000">
                                          <p:val>
                                            <p:fltVal val="0"/>
                                          </p:val>
                                        </p:tav>
                                      </p:tavLst>
                                    </p:anim>
                                    <p:animEffect transition="in" filter="fade">
                                      <p:cBhvr>
                                        <p:cTn id="40" dur="1000"/>
                                        <p:tgtEl>
                                          <p:spTgt spid="45"/>
                                        </p:tgtEl>
                                      </p:cBhvr>
                                    </p:animEffect>
                                  </p:childTnLst>
                                </p:cTn>
                              </p:par>
                              <p:par>
                                <p:cTn id="41" presetID="3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p:cTn id="43" dur="1000" fill="hold"/>
                                        <p:tgtEl>
                                          <p:spTgt spid="47"/>
                                        </p:tgtEl>
                                        <p:attrNameLst>
                                          <p:attrName>ppt_w</p:attrName>
                                        </p:attrNameLst>
                                      </p:cBhvr>
                                      <p:tavLst>
                                        <p:tav tm="0">
                                          <p:val>
                                            <p:fltVal val="0"/>
                                          </p:val>
                                        </p:tav>
                                        <p:tav tm="100000">
                                          <p:val>
                                            <p:strVal val="#ppt_w"/>
                                          </p:val>
                                        </p:tav>
                                      </p:tavLst>
                                    </p:anim>
                                    <p:anim calcmode="lin" valueType="num">
                                      <p:cBhvr>
                                        <p:cTn id="44" dur="1000" fill="hold"/>
                                        <p:tgtEl>
                                          <p:spTgt spid="47"/>
                                        </p:tgtEl>
                                        <p:attrNameLst>
                                          <p:attrName>ppt_h</p:attrName>
                                        </p:attrNameLst>
                                      </p:cBhvr>
                                      <p:tavLst>
                                        <p:tav tm="0">
                                          <p:val>
                                            <p:fltVal val="0"/>
                                          </p:val>
                                        </p:tav>
                                        <p:tav tm="100000">
                                          <p:val>
                                            <p:strVal val="#ppt_h"/>
                                          </p:val>
                                        </p:tav>
                                      </p:tavLst>
                                    </p:anim>
                                    <p:anim calcmode="lin" valueType="num">
                                      <p:cBhvr>
                                        <p:cTn id="45" dur="1000" fill="hold"/>
                                        <p:tgtEl>
                                          <p:spTgt spid="47"/>
                                        </p:tgtEl>
                                        <p:attrNameLst>
                                          <p:attrName>style.rotation</p:attrName>
                                        </p:attrNameLst>
                                      </p:cBhvr>
                                      <p:tavLst>
                                        <p:tav tm="0">
                                          <p:val>
                                            <p:fltVal val="90"/>
                                          </p:val>
                                        </p:tav>
                                        <p:tav tm="100000">
                                          <p:val>
                                            <p:fltVal val="0"/>
                                          </p:val>
                                        </p:tav>
                                      </p:tavLst>
                                    </p:anim>
                                    <p:animEffect transition="in" filter="fade">
                                      <p:cBhvr>
                                        <p:cTn id="46" dur="1000"/>
                                        <p:tgtEl>
                                          <p:spTgt spid="47"/>
                                        </p:tgtEl>
                                      </p:cBhvr>
                                    </p:animEffect>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42"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1000"/>
                                        <p:tgtEl>
                                          <p:spTgt spid="31"/>
                                        </p:tgtEl>
                                      </p:cBhvr>
                                    </p:animEffect>
                                    <p:anim calcmode="lin" valueType="num">
                                      <p:cBhvr>
                                        <p:cTn id="57" dur="1000" fill="hold"/>
                                        <p:tgtEl>
                                          <p:spTgt spid="31"/>
                                        </p:tgtEl>
                                        <p:attrNameLst>
                                          <p:attrName>ppt_x</p:attrName>
                                        </p:attrNameLst>
                                      </p:cBhvr>
                                      <p:tavLst>
                                        <p:tav tm="0">
                                          <p:val>
                                            <p:strVal val="#ppt_x"/>
                                          </p:val>
                                        </p:tav>
                                        <p:tav tm="100000">
                                          <p:val>
                                            <p:strVal val="#ppt_x"/>
                                          </p:val>
                                        </p:tav>
                                      </p:tavLst>
                                    </p:anim>
                                    <p:anim calcmode="lin" valueType="num">
                                      <p:cBhvr>
                                        <p:cTn id="58" dur="10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42" presetClass="entr" presetSubtype="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1000"/>
                                        <p:tgtEl>
                                          <p:spTgt spid="28"/>
                                        </p:tgtEl>
                                      </p:cBhvr>
                                    </p:animEffect>
                                    <p:anim calcmode="lin" valueType="num">
                                      <p:cBhvr>
                                        <p:cTn id="63" dur="1000" fill="hold"/>
                                        <p:tgtEl>
                                          <p:spTgt spid="28"/>
                                        </p:tgtEl>
                                        <p:attrNameLst>
                                          <p:attrName>ppt_x</p:attrName>
                                        </p:attrNameLst>
                                      </p:cBhvr>
                                      <p:tavLst>
                                        <p:tav tm="0">
                                          <p:val>
                                            <p:strVal val="#ppt_x"/>
                                          </p:val>
                                        </p:tav>
                                        <p:tav tm="100000">
                                          <p:val>
                                            <p:strVal val="#ppt_x"/>
                                          </p:val>
                                        </p:tav>
                                      </p:tavLst>
                                    </p:anim>
                                    <p:anim calcmode="lin" valueType="num">
                                      <p:cBhvr>
                                        <p:cTn id="64" dur="1000" fill="hold"/>
                                        <p:tgtEl>
                                          <p:spTgt spid="28"/>
                                        </p:tgtEl>
                                        <p:attrNameLst>
                                          <p:attrName>ppt_y</p:attrName>
                                        </p:attrNameLst>
                                      </p:cBhvr>
                                      <p:tavLst>
                                        <p:tav tm="0">
                                          <p:val>
                                            <p:strVal val="#ppt_y+.1"/>
                                          </p:val>
                                        </p:tav>
                                        <p:tav tm="100000">
                                          <p:val>
                                            <p:strVal val="#ppt_y"/>
                                          </p:val>
                                        </p:tav>
                                      </p:tavLst>
                                    </p:anim>
                                  </p:childTnLst>
                                </p:cTn>
                              </p:par>
                            </p:childTnLst>
                          </p:cTn>
                        </p:par>
                        <p:par>
                          <p:cTn id="65" fill="hold">
                            <p:stCondLst>
                              <p:cond delay="4000"/>
                            </p:stCondLst>
                            <p:childTnLst>
                              <p:par>
                                <p:cTn id="66" presetID="42" presetClass="entr" presetSubtype="0"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par>
                          <p:cTn id="71" fill="hold">
                            <p:stCondLst>
                              <p:cond delay="5000"/>
                            </p:stCondLst>
                            <p:childTnLst>
                              <p:par>
                                <p:cTn id="72" presetID="42"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1000"/>
                                        <p:tgtEl>
                                          <p:spTgt spid="3"/>
                                        </p:tgtEl>
                                      </p:cBhvr>
                                    </p:animEffect>
                                    <p:anim calcmode="lin" valueType="num">
                                      <p:cBhvr>
                                        <p:cTn id="75" dur="1000" fill="hold"/>
                                        <p:tgtEl>
                                          <p:spTgt spid="3"/>
                                        </p:tgtEl>
                                        <p:attrNameLst>
                                          <p:attrName>ppt_x</p:attrName>
                                        </p:attrNameLst>
                                      </p:cBhvr>
                                      <p:tavLst>
                                        <p:tav tm="0">
                                          <p:val>
                                            <p:strVal val="#ppt_x"/>
                                          </p:val>
                                        </p:tav>
                                        <p:tav tm="100000">
                                          <p:val>
                                            <p:strVal val="#ppt_x"/>
                                          </p:val>
                                        </p:tav>
                                      </p:tavLst>
                                    </p:anim>
                                    <p:anim calcmode="lin" valueType="num">
                                      <p:cBhvr>
                                        <p:cTn id="76" dur="1000" fill="hold"/>
                                        <p:tgtEl>
                                          <p:spTgt spid="3"/>
                                        </p:tgtEl>
                                        <p:attrNameLst>
                                          <p:attrName>ppt_y</p:attrName>
                                        </p:attrNameLst>
                                      </p:cBhvr>
                                      <p:tavLst>
                                        <p:tav tm="0">
                                          <p:val>
                                            <p:strVal val="#ppt_y+.1"/>
                                          </p:val>
                                        </p:tav>
                                        <p:tav tm="100000">
                                          <p:val>
                                            <p:strVal val="#ppt_y"/>
                                          </p:val>
                                        </p:tav>
                                      </p:tavLst>
                                    </p:anim>
                                  </p:childTnLst>
                                </p:cTn>
                              </p:par>
                            </p:childTnLst>
                          </p:cTn>
                        </p:par>
                        <p:par>
                          <p:cTn id="77" fill="hold">
                            <p:stCondLst>
                              <p:cond delay="6000"/>
                            </p:stCondLst>
                            <p:childTnLst>
                              <p:par>
                                <p:cTn id="78" presetID="42" presetClass="entr" presetSubtype="0" fill="hold" grpId="0" nodeType="after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1000"/>
                                        <p:tgtEl>
                                          <p:spTgt spid="9"/>
                                        </p:tgtEl>
                                      </p:cBhvr>
                                    </p:animEffect>
                                    <p:anim calcmode="lin" valueType="num">
                                      <p:cBhvr>
                                        <p:cTn id="81" dur="1000" fill="hold"/>
                                        <p:tgtEl>
                                          <p:spTgt spid="9"/>
                                        </p:tgtEl>
                                        <p:attrNameLst>
                                          <p:attrName>ppt_x</p:attrName>
                                        </p:attrNameLst>
                                      </p:cBhvr>
                                      <p:tavLst>
                                        <p:tav tm="0">
                                          <p:val>
                                            <p:strVal val="#ppt_x"/>
                                          </p:val>
                                        </p:tav>
                                        <p:tav tm="100000">
                                          <p:val>
                                            <p:strVal val="#ppt_x"/>
                                          </p:val>
                                        </p:tav>
                                      </p:tavLst>
                                    </p:anim>
                                    <p:anim calcmode="lin" valueType="num">
                                      <p:cBhvr>
                                        <p:cTn id="8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28" grpId="0"/>
      <p:bldP spid="30" grpId="0"/>
      <p:bldP spid="31"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33863C4-E729-479E-A1E5-E2C2520B6BD6}"/>
              </a:ext>
            </a:extLst>
          </p:cNvPr>
          <p:cNvSpPr/>
          <p:nvPr/>
        </p:nvSpPr>
        <p:spPr>
          <a:xfrm>
            <a:off x="2668610" y="1881712"/>
            <a:ext cx="3989936" cy="894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126">
              <a:defRPr/>
            </a:pPr>
            <a:r>
              <a:rPr lang="en-ZA" sz="4399" dirty="0">
                <a:solidFill>
                  <a:schemeClr val="bg1"/>
                </a:solidFill>
                <a:latin typeface="Headline One" panose="00000400000000000000" pitchFamily="2" charset="0"/>
              </a:rPr>
              <a:t>Changing lives...</a:t>
            </a:r>
            <a:endParaRPr lang="en-US" sz="4399" dirty="0">
              <a:solidFill>
                <a:schemeClr val="bg1"/>
              </a:solidFill>
              <a:latin typeface="Calibri" panose="020F0502020204030204"/>
            </a:endParaRPr>
          </a:p>
        </p:txBody>
      </p:sp>
      <p:pic>
        <p:nvPicPr>
          <p:cNvPr id="10" name="Picture 9" descr="A group of football players posing for a picture&#10;&#10;Description automatically generated">
            <a:extLst>
              <a:ext uri="{FF2B5EF4-FFF2-40B4-BE49-F238E27FC236}">
                <a16:creationId xmlns:a16="http://schemas.microsoft.com/office/drawing/2014/main" id="{A8B66F04-4F50-4D6E-A879-3637132ACC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6BE64CC6-C510-46C2-8B64-9487121639E8}"/>
              </a:ext>
            </a:extLst>
          </p:cNvPr>
          <p:cNvSpPr/>
          <p:nvPr/>
        </p:nvSpPr>
        <p:spPr>
          <a:xfrm>
            <a:off x="9054470" y="3429002"/>
            <a:ext cx="2459531" cy="894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en-US" sz="4799" dirty="0">
              <a:solidFill>
                <a:srgbClr val="FFFFFF"/>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94EC946D-75A0-4822-8A55-A0CF81D164D8}"/>
              </a:ext>
            </a:extLst>
          </p:cNvPr>
          <p:cNvSpPr/>
          <p:nvPr/>
        </p:nvSpPr>
        <p:spPr>
          <a:xfrm>
            <a:off x="10115200" y="6069217"/>
            <a:ext cx="1897106" cy="894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ZA" sz="2399" dirty="0">
                <a:solidFill>
                  <a:schemeClr val="bg1"/>
                </a:solidFill>
                <a:latin typeface="Segoe UI Light" panose="020B0502040204020203" pitchFamily="34" charset="0"/>
                <a:cs typeface="Segoe UI Light" panose="020B0502040204020203" pitchFamily="34" charset="0"/>
              </a:rPr>
              <a:t>#ACW2019</a:t>
            </a:r>
            <a:endParaRPr lang="en-US" sz="2399" dirty="0">
              <a:solidFill>
                <a:schemeClr val="bg1"/>
              </a:solidFill>
              <a:latin typeface="Segoe UI Light" panose="020B0502040204020203" pitchFamily="34" charset="0"/>
              <a:cs typeface="Segoe UI Light" panose="020B0502040204020203" pitchFamily="34" charset="0"/>
            </a:endParaRPr>
          </a:p>
        </p:txBody>
      </p:sp>
      <p:pic>
        <p:nvPicPr>
          <p:cNvPr id="2" name="Image 1">
            <a:extLst>
              <a:ext uri="{FF2B5EF4-FFF2-40B4-BE49-F238E27FC236}">
                <a16:creationId xmlns:a16="http://schemas.microsoft.com/office/drawing/2014/main" id="{E438421A-3702-4B8F-8553-3CC92EF99A7D}"/>
              </a:ext>
            </a:extLst>
          </p:cNvPr>
          <p:cNvPicPr>
            <a:picLocks noChangeAspect="1"/>
          </p:cNvPicPr>
          <p:nvPr/>
        </p:nvPicPr>
        <p:blipFill>
          <a:blip r:embed="rId4"/>
          <a:stretch>
            <a:fillRect/>
          </a:stretch>
        </p:blipFill>
        <p:spPr>
          <a:xfrm>
            <a:off x="0" y="5781080"/>
            <a:ext cx="4235984" cy="1182419"/>
          </a:xfrm>
          <a:prstGeom prst="rect">
            <a:avLst/>
          </a:prstGeom>
        </p:spPr>
      </p:pic>
      <p:pic>
        <p:nvPicPr>
          <p:cNvPr id="19" name="Image 2">
            <a:extLst>
              <a:ext uri="{FF2B5EF4-FFF2-40B4-BE49-F238E27FC236}">
                <a16:creationId xmlns:a16="http://schemas.microsoft.com/office/drawing/2014/main" id="{50EF211E-DAA5-48D0-94FD-D7D7100BE277}"/>
              </a:ext>
            </a:extLst>
          </p:cNvPr>
          <p:cNvPicPr>
            <a:picLocks noChangeAspect="1"/>
          </p:cNvPicPr>
          <p:nvPr/>
        </p:nvPicPr>
        <p:blipFill>
          <a:blip r:embed="rId5"/>
          <a:stretch>
            <a:fillRect/>
          </a:stretch>
        </p:blipFill>
        <p:spPr>
          <a:xfrm>
            <a:off x="2771059" y="-105499"/>
            <a:ext cx="1652159" cy="1688738"/>
          </a:xfrm>
          <a:prstGeom prst="rect">
            <a:avLst/>
          </a:prstGeom>
        </p:spPr>
      </p:pic>
      <p:pic>
        <p:nvPicPr>
          <p:cNvPr id="21" name="Image 4">
            <a:extLst>
              <a:ext uri="{FF2B5EF4-FFF2-40B4-BE49-F238E27FC236}">
                <a16:creationId xmlns:a16="http://schemas.microsoft.com/office/drawing/2014/main" id="{52389CD0-682F-4038-81AA-D09C5316BC30}"/>
              </a:ext>
            </a:extLst>
          </p:cNvPr>
          <p:cNvPicPr>
            <a:picLocks noChangeAspect="1"/>
          </p:cNvPicPr>
          <p:nvPr/>
        </p:nvPicPr>
        <p:blipFill>
          <a:blip r:embed="rId6"/>
          <a:stretch>
            <a:fillRect/>
          </a:stretch>
        </p:blipFill>
        <p:spPr>
          <a:xfrm>
            <a:off x="4781485" y="-172561"/>
            <a:ext cx="2712955" cy="1755800"/>
          </a:xfrm>
          <a:prstGeom prst="rect">
            <a:avLst/>
          </a:prstGeom>
        </p:spPr>
      </p:pic>
      <p:pic>
        <p:nvPicPr>
          <p:cNvPr id="24" name="Image 5">
            <a:extLst>
              <a:ext uri="{FF2B5EF4-FFF2-40B4-BE49-F238E27FC236}">
                <a16:creationId xmlns:a16="http://schemas.microsoft.com/office/drawing/2014/main" id="{F9AEEBD1-1651-40B0-BDE9-7EA1DDB533F1}"/>
              </a:ext>
            </a:extLst>
          </p:cNvPr>
          <p:cNvPicPr>
            <a:picLocks noChangeAspect="1"/>
          </p:cNvPicPr>
          <p:nvPr/>
        </p:nvPicPr>
        <p:blipFill>
          <a:blip r:embed="rId7"/>
          <a:stretch>
            <a:fillRect/>
          </a:stretch>
        </p:blipFill>
        <p:spPr>
          <a:xfrm>
            <a:off x="7743908" y="-105499"/>
            <a:ext cx="1902117" cy="1688738"/>
          </a:xfrm>
          <a:prstGeom prst="rect">
            <a:avLst/>
          </a:prstGeom>
        </p:spPr>
      </p:pic>
      <p:pic>
        <p:nvPicPr>
          <p:cNvPr id="25" name="Image 8">
            <a:extLst>
              <a:ext uri="{FF2B5EF4-FFF2-40B4-BE49-F238E27FC236}">
                <a16:creationId xmlns:a16="http://schemas.microsoft.com/office/drawing/2014/main" id="{D0ADD7EA-456F-4F65-9425-14239DE0D6D1}"/>
              </a:ext>
            </a:extLst>
          </p:cNvPr>
          <p:cNvPicPr>
            <a:picLocks noChangeAspect="1"/>
          </p:cNvPicPr>
          <p:nvPr/>
        </p:nvPicPr>
        <p:blipFill>
          <a:blip r:embed="rId8"/>
          <a:stretch>
            <a:fillRect/>
          </a:stretch>
        </p:blipFill>
        <p:spPr>
          <a:xfrm>
            <a:off x="9812492" y="-105499"/>
            <a:ext cx="2213040" cy="1688738"/>
          </a:xfrm>
          <a:prstGeom prst="rect">
            <a:avLst/>
          </a:prstGeom>
        </p:spPr>
      </p:pic>
      <p:pic>
        <p:nvPicPr>
          <p:cNvPr id="31" name="Picture 30">
            <a:extLst>
              <a:ext uri="{FF2B5EF4-FFF2-40B4-BE49-F238E27FC236}">
                <a16:creationId xmlns:a16="http://schemas.microsoft.com/office/drawing/2014/main" id="{3535C2FD-91DA-4A92-8AF2-3C4B709E6C34}"/>
              </a:ext>
            </a:extLst>
          </p:cNvPr>
          <p:cNvPicPr>
            <a:picLocks noChangeAspect="1"/>
          </p:cNvPicPr>
          <p:nvPr/>
        </p:nvPicPr>
        <p:blipFill>
          <a:blip r:embed="rId9"/>
          <a:stretch>
            <a:fillRect/>
          </a:stretch>
        </p:blipFill>
        <p:spPr>
          <a:xfrm>
            <a:off x="505056" y="-105499"/>
            <a:ext cx="1908213" cy="1688738"/>
          </a:xfrm>
          <a:prstGeom prst="rect">
            <a:avLst/>
          </a:prstGeom>
        </p:spPr>
      </p:pic>
    </p:spTree>
    <p:extLst>
      <p:ext uri="{BB962C8B-B14F-4D97-AF65-F5344CB8AC3E}">
        <p14:creationId xmlns:p14="http://schemas.microsoft.com/office/powerpoint/2010/main" val="33292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74B981F8-3B46-4506-BFFE-69B7F9EF66FC}"/>
              </a:ext>
            </a:extLst>
          </p:cNvPr>
          <p:cNvSpPr txBox="1">
            <a:spLocks/>
          </p:cNvSpPr>
          <p:nvPr/>
        </p:nvSpPr>
        <p:spPr bwMode="gray">
          <a:xfrm>
            <a:off x="9258123" y="60376"/>
            <a:ext cx="2103120" cy="2103120"/>
          </a:xfrm>
          <a:prstGeom prst="ellipse">
            <a:avLst/>
          </a:prstGeom>
          <a:solidFill>
            <a:schemeClr val="bg1">
              <a:alpha val="92000"/>
            </a:schemeClr>
          </a:solidFill>
        </p:spPr>
        <p:txBody>
          <a:bodyPr vert="horz" lIns="91416" tIns="45708" rIns="91416" bIns="45708" rtlCol="0" anchor="t" anchorCtr="0">
            <a:normAutofit fontScale="90000" lnSpcReduction="20000"/>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lvl="0" algn="ctr">
              <a:defRPr/>
            </a:pPr>
            <a:r>
              <a:rPr lang="en-IE" sz="4499" b="0" dirty="0">
                <a:solidFill>
                  <a:srgbClr val="33B830"/>
                </a:solidFill>
                <a:latin typeface="Headline One" panose="00000400000000000000" pitchFamily="2" charset="0"/>
              </a:rPr>
              <a:t>39,000</a:t>
            </a:r>
            <a:r>
              <a:rPr lang="en-IE" sz="4399" b="0" dirty="0">
                <a:solidFill>
                  <a:srgbClr val="33B830"/>
                </a:solidFill>
                <a:latin typeface="Headline One" panose="00000400000000000000" pitchFamily="2" charset="0"/>
              </a:rPr>
              <a:t> </a:t>
            </a:r>
          </a:p>
          <a:p>
            <a:pPr algn="ctr">
              <a:defRPr/>
            </a:pPr>
            <a:r>
              <a:rPr lang="en-IE" sz="2499" b="0" dirty="0">
                <a:solidFill>
                  <a:srgbClr val="5E5252"/>
                </a:solidFill>
                <a:latin typeface="Segoe UI Light" panose="020B0502040204020203" pitchFamily="34" charset="0"/>
                <a:cs typeface="Segoe UI Light" panose="020B0502040204020203" pitchFamily="34" charset="0"/>
              </a:rPr>
              <a:t>Teachers mobilized in 2019</a:t>
            </a:r>
          </a:p>
        </p:txBody>
      </p:sp>
      <p:sp>
        <p:nvSpPr>
          <p:cNvPr id="6" name="Titre 1">
            <a:extLst>
              <a:ext uri="{FF2B5EF4-FFF2-40B4-BE49-F238E27FC236}">
                <a16:creationId xmlns:a16="http://schemas.microsoft.com/office/drawing/2014/main" id="{AD3C3973-4F81-43B9-BFEA-8FD3741623BB}"/>
              </a:ext>
            </a:extLst>
          </p:cNvPr>
          <p:cNvSpPr txBox="1">
            <a:spLocks/>
          </p:cNvSpPr>
          <p:nvPr/>
        </p:nvSpPr>
        <p:spPr bwMode="gray">
          <a:xfrm>
            <a:off x="615694" y="304088"/>
            <a:ext cx="3079855" cy="1395742"/>
          </a:xfrm>
          <a:prstGeom prst="rect">
            <a:avLst/>
          </a:prstGeom>
          <a:noFill/>
        </p:spPr>
        <p:txBody>
          <a:bodyPr vert="horz" lIns="91416" tIns="45708" rIns="91416" bIns="45708" rtlCol="0" anchor="b" anchorCtr="0">
            <a:noAutofit/>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a:defRPr/>
            </a:pPr>
            <a:r>
              <a:rPr lang="en-US" sz="3599" b="0" dirty="0">
                <a:solidFill>
                  <a:srgbClr val="5E5252"/>
                </a:solidFill>
                <a:latin typeface="Headline One" panose="00000400000000000000" pitchFamily="2" charset="0"/>
              </a:rPr>
              <a:t>enabling teachers like never before</a:t>
            </a:r>
          </a:p>
        </p:txBody>
      </p:sp>
      <p:pic>
        <p:nvPicPr>
          <p:cNvPr id="13" name="Picture 12" descr="A group of people posing for a picture&#10;&#10;Description automatically generated">
            <a:extLst>
              <a:ext uri="{FF2B5EF4-FFF2-40B4-BE49-F238E27FC236}">
                <a16:creationId xmlns:a16="http://schemas.microsoft.com/office/drawing/2014/main" id="{C6D3B0D1-2842-48CB-AD38-EE334C9188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1" name="Titre 1">
            <a:extLst>
              <a:ext uri="{FF2B5EF4-FFF2-40B4-BE49-F238E27FC236}">
                <a16:creationId xmlns:a16="http://schemas.microsoft.com/office/drawing/2014/main" id="{CD2E3AB9-065F-4A6F-B47E-F03D069BB5E2}"/>
              </a:ext>
            </a:extLst>
          </p:cNvPr>
          <p:cNvSpPr txBox="1">
            <a:spLocks/>
          </p:cNvSpPr>
          <p:nvPr/>
        </p:nvSpPr>
        <p:spPr bwMode="gray">
          <a:xfrm>
            <a:off x="1587" y="4730282"/>
            <a:ext cx="12188826" cy="2126827"/>
          </a:xfrm>
          <a:prstGeom prst="rect">
            <a:avLst/>
          </a:prstGeom>
          <a:solidFill>
            <a:schemeClr val="bg1">
              <a:alpha val="90000"/>
            </a:schemeClr>
          </a:solidFill>
        </p:spPr>
        <p:txBody>
          <a:bodyPr vert="horz" lIns="2285405" tIns="45708" rIns="91416" bIns="45708" rtlCol="0" anchor="t" anchorCtr="0">
            <a:normAutofit fontScale="97500"/>
          </a:bodyPr>
          <a:lstStyle>
            <a:lvl1pPr algn="l" defTabSz="914400" rtl="0" eaLnBrk="1" latinLnBrk="0" hangingPunct="1">
              <a:spcBef>
                <a:spcPct val="0"/>
              </a:spcBef>
              <a:buNone/>
              <a:defRPr sz="2400" b="1" kern="1200">
                <a:solidFill>
                  <a:schemeClr val="accent2"/>
                </a:solidFill>
                <a:latin typeface="+mj-lt"/>
                <a:ea typeface="+mj-ea"/>
                <a:cs typeface="+mj-cs"/>
              </a:defRPr>
            </a:lvl1pPr>
          </a:lstStyle>
          <a:p>
            <a:pPr lvl="0">
              <a:defRPr/>
            </a:pPr>
            <a:r>
              <a:rPr lang="en-US" sz="2699" b="0" dirty="0">
                <a:solidFill>
                  <a:schemeClr val="tx1"/>
                </a:solidFill>
                <a:latin typeface="Segoe UI Light" panose="020B0502040204020203" pitchFamily="34" charset="0"/>
                <a:cs typeface="Segoe UI Light" panose="020B0502040204020203" pitchFamily="34" charset="0"/>
              </a:rPr>
              <a:t>    </a:t>
            </a:r>
            <a:r>
              <a:rPr lang="en-US" sz="2299" b="0" dirty="0">
                <a:solidFill>
                  <a:schemeClr val="tx1"/>
                </a:solidFill>
                <a:latin typeface="Segoe UI Light" panose="020B0502040204020203" pitchFamily="34" charset="0"/>
                <a:cs typeface="Segoe UI Light" panose="020B0502040204020203" pitchFamily="34" charset="0"/>
              </a:rPr>
              <a:t>Adequately preparing teachers and students for the future of work is almost upon us: we must continue to focus our collective efforts on capacity building in order to drive long-term impact.”</a:t>
            </a:r>
          </a:p>
          <a:p>
            <a:pPr>
              <a:defRPr/>
            </a:pPr>
            <a:endParaRPr lang="en-US" sz="1799" b="0" dirty="0">
              <a:solidFill>
                <a:schemeClr val="tx1"/>
              </a:solidFill>
              <a:latin typeface="Segoe UI Light" panose="020B0502040204020203" pitchFamily="34" charset="0"/>
              <a:cs typeface="Segoe UI Light" panose="020B0502040204020203" pitchFamily="34" charset="0"/>
            </a:endParaRPr>
          </a:p>
          <a:p>
            <a:pPr>
              <a:defRPr/>
            </a:pPr>
            <a:endParaRPr lang="en-US" sz="1799" b="0" dirty="0">
              <a:solidFill>
                <a:schemeClr val="tx1"/>
              </a:solidFill>
              <a:latin typeface="Segoe UI Light" panose="020B0502040204020203" pitchFamily="34" charset="0"/>
              <a:cs typeface="Segoe UI Light" panose="020B0502040204020203" pitchFamily="34" charset="0"/>
            </a:endParaRPr>
          </a:p>
          <a:p>
            <a:pPr>
              <a:defRPr/>
            </a:pPr>
            <a:r>
              <a:rPr lang="en-US" sz="1799" b="0" dirty="0">
                <a:solidFill>
                  <a:schemeClr val="tx1"/>
                </a:solidFill>
                <a:latin typeface="Segoe UI Light" panose="020B0502040204020203" pitchFamily="34" charset="0"/>
                <a:cs typeface="Segoe UI Light" panose="020B0502040204020203" pitchFamily="34" charset="0"/>
              </a:rPr>
              <a:t>MD of SAP Labs Ireland &amp; President of the SAP CSR EMEA Governance Committee.</a:t>
            </a:r>
          </a:p>
          <a:p>
            <a:pPr>
              <a:defRPr/>
            </a:pPr>
            <a:endParaRPr lang="en-IE" sz="2699" b="0" dirty="0">
              <a:solidFill>
                <a:schemeClr val="tx1"/>
              </a:solidFill>
              <a:latin typeface="Segoe UI Light" panose="020B0502040204020203" pitchFamily="34" charset="0"/>
              <a:cs typeface="Segoe UI Light" panose="020B0502040204020203" pitchFamily="34" charset="0"/>
            </a:endParaRPr>
          </a:p>
          <a:p>
            <a:pPr lvl="0">
              <a:defRPr/>
            </a:pPr>
            <a:endParaRPr lang="en-US" sz="2699" b="0" dirty="0">
              <a:solidFill>
                <a:schemeClr val="tx1"/>
              </a:solidFill>
              <a:latin typeface="Segoe UI Light" panose="020B0502040204020203" pitchFamily="34" charset="0"/>
              <a:cs typeface="Segoe UI Light" panose="020B0502040204020203" pitchFamily="34" charset="0"/>
            </a:endParaRPr>
          </a:p>
        </p:txBody>
      </p:sp>
      <p:pic>
        <p:nvPicPr>
          <p:cNvPr id="9" name="Image 8" descr="Une image contenant dessin&#10;&#10;Description générée automatiquement">
            <a:extLst>
              <a:ext uri="{FF2B5EF4-FFF2-40B4-BE49-F238E27FC236}">
                <a16:creationId xmlns:a16="http://schemas.microsoft.com/office/drawing/2014/main" id="{D29D8E99-055D-4A93-8AB2-2DD72476EB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1012" y="4518664"/>
            <a:ext cx="660200" cy="586844"/>
          </a:xfrm>
          <a:prstGeom prst="rect">
            <a:avLst/>
          </a:prstGeom>
        </p:spPr>
      </p:pic>
      <p:pic>
        <p:nvPicPr>
          <p:cNvPr id="12" name="Image 11" descr="Une image contenant personne, homme, complet, photo&#10;&#10;Description générée automatiquement">
            <a:extLst>
              <a:ext uri="{FF2B5EF4-FFF2-40B4-BE49-F238E27FC236}">
                <a16:creationId xmlns:a16="http://schemas.microsoft.com/office/drawing/2014/main" id="{56283121-DEFE-4A63-A55B-14229E7F3E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711" y="4893888"/>
            <a:ext cx="1762301" cy="1762301"/>
          </a:xfrm>
          <a:prstGeom prst="rect">
            <a:avLst/>
          </a:prstGeom>
        </p:spPr>
      </p:pic>
      <p:pic>
        <p:nvPicPr>
          <p:cNvPr id="3" name="Image 2">
            <a:extLst>
              <a:ext uri="{FF2B5EF4-FFF2-40B4-BE49-F238E27FC236}">
                <a16:creationId xmlns:a16="http://schemas.microsoft.com/office/drawing/2014/main" id="{AE6EC1D2-F710-4647-8267-7764A3F3D3CB}"/>
              </a:ext>
            </a:extLst>
          </p:cNvPr>
          <p:cNvPicPr>
            <a:picLocks noChangeAspect="1"/>
          </p:cNvPicPr>
          <p:nvPr/>
        </p:nvPicPr>
        <p:blipFill>
          <a:blip r:embed="rId6"/>
          <a:stretch>
            <a:fillRect/>
          </a:stretch>
        </p:blipFill>
        <p:spPr>
          <a:xfrm>
            <a:off x="2048894" y="5732017"/>
            <a:ext cx="1907716" cy="853292"/>
          </a:xfrm>
          <a:prstGeom prst="rect">
            <a:avLst/>
          </a:prstGeom>
        </p:spPr>
      </p:pic>
      <p:pic>
        <p:nvPicPr>
          <p:cNvPr id="15" name="Picture 14">
            <a:extLst>
              <a:ext uri="{FF2B5EF4-FFF2-40B4-BE49-F238E27FC236}">
                <a16:creationId xmlns:a16="http://schemas.microsoft.com/office/drawing/2014/main" id="{70C64E20-F2FD-4CC7-A4D8-634C90F7AAF6}"/>
              </a:ext>
            </a:extLst>
          </p:cNvPr>
          <p:cNvPicPr>
            <a:picLocks noChangeAspect="1"/>
          </p:cNvPicPr>
          <p:nvPr/>
        </p:nvPicPr>
        <p:blipFill>
          <a:blip r:embed="rId7"/>
          <a:stretch>
            <a:fillRect/>
          </a:stretch>
        </p:blipFill>
        <p:spPr>
          <a:xfrm>
            <a:off x="138711" y="-107070"/>
            <a:ext cx="3401863" cy="1627773"/>
          </a:xfrm>
          <a:prstGeom prst="rect">
            <a:avLst/>
          </a:prstGeom>
        </p:spPr>
      </p:pic>
      <p:pic>
        <p:nvPicPr>
          <p:cNvPr id="17" name="Picture 16">
            <a:extLst>
              <a:ext uri="{FF2B5EF4-FFF2-40B4-BE49-F238E27FC236}">
                <a16:creationId xmlns:a16="http://schemas.microsoft.com/office/drawing/2014/main" id="{D242F756-C1FD-4D28-9159-F42EE02D64DE}"/>
              </a:ext>
            </a:extLst>
          </p:cNvPr>
          <p:cNvPicPr>
            <a:picLocks noChangeAspect="1"/>
          </p:cNvPicPr>
          <p:nvPr/>
        </p:nvPicPr>
        <p:blipFill>
          <a:blip r:embed="rId8"/>
          <a:stretch>
            <a:fillRect/>
          </a:stretch>
        </p:blipFill>
        <p:spPr>
          <a:xfrm>
            <a:off x="9248610" y="134933"/>
            <a:ext cx="2103302" cy="2103302"/>
          </a:xfrm>
          <a:prstGeom prst="rect">
            <a:avLst/>
          </a:prstGeom>
        </p:spPr>
      </p:pic>
    </p:spTree>
    <p:extLst>
      <p:ext uri="{BB962C8B-B14F-4D97-AF65-F5344CB8AC3E}">
        <p14:creationId xmlns:p14="http://schemas.microsoft.com/office/powerpoint/2010/main" val="32776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6"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80">
                                          <p:stCondLst>
                                            <p:cond delay="0"/>
                                          </p:stCondLst>
                                        </p:cTn>
                                        <p:tgtEl>
                                          <p:spTgt spid="17"/>
                                        </p:tgtEl>
                                      </p:cBhvr>
                                    </p:animEffect>
                                    <p:anim calcmode="lin" valueType="num">
                                      <p:cBhvr>
                                        <p:cTn id="23"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8" dur="26">
                                          <p:stCondLst>
                                            <p:cond delay="650"/>
                                          </p:stCondLst>
                                        </p:cTn>
                                        <p:tgtEl>
                                          <p:spTgt spid="17"/>
                                        </p:tgtEl>
                                      </p:cBhvr>
                                      <p:to x="100000" y="60000"/>
                                    </p:animScale>
                                    <p:animScale>
                                      <p:cBhvr>
                                        <p:cTn id="29" dur="166" decel="50000">
                                          <p:stCondLst>
                                            <p:cond delay="676"/>
                                          </p:stCondLst>
                                        </p:cTn>
                                        <p:tgtEl>
                                          <p:spTgt spid="17"/>
                                        </p:tgtEl>
                                      </p:cBhvr>
                                      <p:to x="100000" y="100000"/>
                                    </p:animScale>
                                    <p:animScale>
                                      <p:cBhvr>
                                        <p:cTn id="30" dur="26">
                                          <p:stCondLst>
                                            <p:cond delay="1312"/>
                                          </p:stCondLst>
                                        </p:cTn>
                                        <p:tgtEl>
                                          <p:spTgt spid="17"/>
                                        </p:tgtEl>
                                      </p:cBhvr>
                                      <p:to x="100000" y="80000"/>
                                    </p:animScale>
                                    <p:animScale>
                                      <p:cBhvr>
                                        <p:cTn id="31" dur="166" decel="50000">
                                          <p:stCondLst>
                                            <p:cond delay="1338"/>
                                          </p:stCondLst>
                                        </p:cTn>
                                        <p:tgtEl>
                                          <p:spTgt spid="17"/>
                                        </p:tgtEl>
                                      </p:cBhvr>
                                      <p:to x="100000" y="100000"/>
                                    </p:animScale>
                                    <p:animScale>
                                      <p:cBhvr>
                                        <p:cTn id="32" dur="26">
                                          <p:stCondLst>
                                            <p:cond delay="1642"/>
                                          </p:stCondLst>
                                        </p:cTn>
                                        <p:tgtEl>
                                          <p:spTgt spid="17"/>
                                        </p:tgtEl>
                                      </p:cBhvr>
                                      <p:to x="100000" y="90000"/>
                                    </p:animScale>
                                    <p:animScale>
                                      <p:cBhvr>
                                        <p:cTn id="33" dur="166" decel="50000">
                                          <p:stCondLst>
                                            <p:cond delay="1668"/>
                                          </p:stCondLst>
                                        </p:cTn>
                                        <p:tgtEl>
                                          <p:spTgt spid="17"/>
                                        </p:tgtEl>
                                      </p:cBhvr>
                                      <p:to x="100000" y="100000"/>
                                    </p:animScale>
                                    <p:animScale>
                                      <p:cBhvr>
                                        <p:cTn id="34" dur="26">
                                          <p:stCondLst>
                                            <p:cond delay="1808"/>
                                          </p:stCondLst>
                                        </p:cTn>
                                        <p:tgtEl>
                                          <p:spTgt spid="17"/>
                                        </p:tgtEl>
                                      </p:cBhvr>
                                      <p:to x="100000" y="95000"/>
                                    </p:animScale>
                                    <p:animScale>
                                      <p:cBhvr>
                                        <p:cTn id="35"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
          <p:cNvGrpSpPr/>
          <p:nvPr/>
        </p:nvGrpSpPr>
        <p:grpSpPr>
          <a:xfrm>
            <a:off x="2059951" y="1566332"/>
            <a:ext cx="3669439" cy="4892224"/>
            <a:chOff x="7619449" y="0"/>
            <a:chExt cx="4572551" cy="6881892"/>
          </a:xfrm>
        </p:grpSpPr>
        <p:sp>
          <p:nvSpPr>
            <p:cNvPr id="24" name="Title 5"/>
            <p:cNvSpPr txBox="1">
              <a:spLocks/>
            </p:cNvSpPr>
            <p:nvPr/>
          </p:nvSpPr>
          <p:spPr bwMode="gray">
            <a:xfrm>
              <a:off x="7619449" y="0"/>
              <a:ext cx="4572551" cy="755999"/>
            </a:xfrm>
            <a:prstGeom prst="rect">
              <a:avLst/>
            </a:prstGeom>
            <a:solidFill>
              <a:srgbClr val="5E5252"/>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dirty="0">
                  <a:solidFill>
                    <a:srgbClr val="FFFFFF"/>
                  </a:solidFill>
                  <a:latin typeface="Headline One HPLHS"/>
                  <a:cs typeface="Headline One HPLHS"/>
                </a:rPr>
                <a:t>Gender-balanced Groups</a:t>
              </a:r>
            </a:p>
          </p:txBody>
        </p:sp>
        <p:sp>
          <p:nvSpPr>
            <p:cNvPr id="25" name="Title 5"/>
            <p:cNvSpPr txBox="1">
              <a:spLocks/>
            </p:cNvSpPr>
            <p:nvPr/>
          </p:nvSpPr>
          <p:spPr bwMode="gray">
            <a:xfrm>
              <a:off x="7619449" y="1225179"/>
              <a:ext cx="4572551" cy="755999"/>
            </a:xfrm>
            <a:prstGeom prst="rect">
              <a:avLst/>
            </a:prstGeom>
            <a:solidFill>
              <a:srgbClr val="0083CA"/>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a:solidFill>
                    <a:srgbClr val="FFFFFF"/>
                  </a:solidFill>
                  <a:latin typeface="Headline One HPLHS"/>
                  <a:cs typeface="Headline One HPLHS"/>
                </a:rPr>
                <a:t>Collaboration</a:t>
              </a:r>
            </a:p>
          </p:txBody>
        </p:sp>
        <p:sp>
          <p:nvSpPr>
            <p:cNvPr id="26" name="Title 5"/>
            <p:cNvSpPr txBox="1">
              <a:spLocks/>
            </p:cNvSpPr>
            <p:nvPr/>
          </p:nvSpPr>
          <p:spPr bwMode="gray">
            <a:xfrm>
              <a:off x="7619449" y="2450358"/>
              <a:ext cx="4572551" cy="755999"/>
            </a:xfrm>
            <a:prstGeom prst="rect">
              <a:avLst/>
            </a:prstGeom>
            <a:solidFill>
              <a:srgbClr val="CC0099"/>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a:solidFill>
                    <a:srgbClr val="FFFFFF"/>
                  </a:solidFill>
                  <a:latin typeface="Headline One HPLHS"/>
                  <a:cs typeface="Headline One HPLHS"/>
                </a:rPr>
                <a:t>Equality</a:t>
              </a:r>
            </a:p>
          </p:txBody>
        </p:sp>
        <p:sp>
          <p:nvSpPr>
            <p:cNvPr id="27" name="Title 5"/>
            <p:cNvSpPr txBox="1">
              <a:spLocks/>
            </p:cNvSpPr>
            <p:nvPr/>
          </p:nvSpPr>
          <p:spPr bwMode="gray">
            <a:xfrm>
              <a:off x="7619449" y="3675537"/>
              <a:ext cx="4572551" cy="755999"/>
            </a:xfrm>
            <a:prstGeom prst="rect">
              <a:avLst/>
            </a:prstGeom>
            <a:solidFill>
              <a:srgbClr val="EE6E16"/>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a:solidFill>
                    <a:srgbClr val="FFFFFF"/>
                  </a:solidFill>
                  <a:latin typeface="Headline One HPLHS"/>
                  <a:cs typeface="Headline One HPLHS"/>
                </a:rPr>
                <a:t>Respect</a:t>
              </a:r>
            </a:p>
          </p:txBody>
        </p:sp>
        <p:sp>
          <p:nvSpPr>
            <p:cNvPr id="28" name="Title 5"/>
            <p:cNvSpPr txBox="1">
              <a:spLocks/>
            </p:cNvSpPr>
            <p:nvPr/>
          </p:nvSpPr>
          <p:spPr bwMode="gray">
            <a:xfrm>
              <a:off x="7619449" y="4900716"/>
              <a:ext cx="4572551" cy="755999"/>
            </a:xfrm>
            <a:prstGeom prst="rect">
              <a:avLst/>
            </a:prstGeom>
            <a:solidFill>
              <a:srgbClr val="33B830"/>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US" sz="2800" dirty="0">
                  <a:solidFill>
                    <a:srgbClr val="FFFFFF"/>
                  </a:solidFill>
                  <a:latin typeface="Headline One HPLHS"/>
                  <a:cs typeface="Headline One HPLHS"/>
                </a:rPr>
                <a:t>T</a:t>
              </a:r>
              <a:r>
                <a:rPr lang="en" sz="2800" dirty="0">
                  <a:solidFill>
                    <a:srgbClr val="FFFFFF"/>
                  </a:solidFill>
                  <a:latin typeface="Headline One HPLHS"/>
                  <a:cs typeface="Headline One HPLHS"/>
                </a:rPr>
                <a:t>aking </a:t>
              </a:r>
              <a:r>
                <a:rPr lang="en-US" sz="2800" dirty="0">
                  <a:solidFill>
                    <a:srgbClr val="FFFFFF"/>
                  </a:solidFill>
                  <a:latin typeface="Headline One HPLHS"/>
                  <a:cs typeface="Headline One HPLHS"/>
                </a:rPr>
                <a:t>turns</a:t>
              </a:r>
              <a:endParaRPr lang="en" sz="2800" dirty="0">
                <a:solidFill>
                  <a:srgbClr val="FFFFFF"/>
                </a:solidFill>
                <a:latin typeface="Headline One HPLHS"/>
                <a:cs typeface="Headline One HPLHS"/>
              </a:endParaRPr>
            </a:p>
          </p:txBody>
        </p:sp>
        <p:sp>
          <p:nvSpPr>
            <p:cNvPr id="29" name="Title 5"/>
            <p:cNvSpPr txBox="1">
              <a:spLocks/>
            </p:cNvSpPr>
            <p:nvPr/>
          </p:nvSpPr>
          <p:spPr bwMode="gray">
            <a:xfrm>
              <a:off x="7619449" y="6125893"/>
              <a:ext cx="4572551" cy="755999"/>
            </a:xfrm>
            <a:prstGeom prst="rect">
              <a:avLst/>
            </a:prstGeom>
            <a:solidFill>
              <a:srgbClr val="5E5252"/>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US" sz="2800" dirty="0">
                  <a:solidFill>
                    <a:srgbClr val="FFFFFF"/>
                  </a:solidFill>
                  <a:latin typeface="Headline One HPLHS"/>
                  <a:cs typeface="Headline One HPLHS"/>
                </a:rPr>
                <a:t>Observing </a:t>
              </a:r>
              <a:r>
                <a:rPr lang="en" sz="2800" dirty="0">
                  <a:solidFill>
                    <a:srgbClr val="FFFFFF"/>
                  </a:solidFill>
                  <a:latin typeface="Headline One HPLHS"/>
                  <a:cs typeface="Headline One HPLHS"/>
                </a:rPr>
                <a:t>Teacher</a:t>
              </a:r>
            </a:p>
          </p:txBody>
        </p:sp>
      </p:grpSp>
      <p:grpSp>
        <p:nvGrpSpPr>
          <p:cNvPr id="31" name="Grouper 30"/>
          <p:cNvGrpSpPr/>
          <p:nvPr/>
        </p:nvGrpSpPr>
        <p:grpSpPr>
          <a:xfrm>
            <a:off x="6504944" y="1563510"/>
            <a:ext cx="3669439" cy="4021266"/>
            <a:chOff x="7619449" y="0"/>
            <a:chExt cx="4572551" cy="5656715"/>
          </a:xfrm>
        </p:grpSpPr>
        <p:sp>
          <p:nvSpPr>
            <p:cNvPr id="32" name="Title 5"/>
            <p:cNvSpPr txBox="1">
              <a:spLocks/>
            </p:cNvSpPr>
            <p:nvPr/>
          </p:nvSpPr>
          <p:spPr bwMode="gray">
            <a:xfrm>
              <a:off x="7619449" y="0"/>
              <a:ext cx="4572551" cy="755999"/>
            </a:xfrm>
            <a:prstGeom prst="rect">
              <a:avLst/>
            </a:prstGeom>
            <a:solidFill>
              <a:srgbClr val="5E5252"/>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a:solidFill>
                    <a:srgbClr val="FFFFFF"/>
                  </a:solidFill>
                  <a:latin typeface="Headline One HPLHS"/>
                  <a:cs typeface="Headline One HPLHS"/>
                </a:rPr>
                <a:t>Safe environment</a:t>
              </a:r>
            </a:p>
          </p:txBody>
        </p:sp>
        <p:sp>
          <p:nvSpPr>
            <p:cNvPr id="33" name="Title 5"/>
            <p:cNvSpPr txBox="1">
              <a:spLocks/>
            </p:cNvSpPr>
            <p:nvPr/>
          </p:nvSpPr>
          <p:spPr bwMode="gray">
            <a:xfrm>
              <a:off x="7619449" y="1225179"/>
              <a:ext cx="4572551" cy="755999"/>
            </a:xfrm>
            <a:prstGeom prst="rect">
              <a:avLst/>
            </a:prstGeom>
            <a:solidFill>
              <a:srgbClr val="0083CA"/>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a:solidFill>
                    <a:srgbClr val="FFFFFF"/>
                  </a:solidFill>
                  <a:latin typeface="Headline One HPLHS"/>
                  <a:cs typeface="Headline One HPLHS"/>
                </a:rPr>
                <a:t>Active listening</a:t>
              </a:r>
            </a:p>
          </p:txBody>
        </p:sp>
        <p:sp>
          <p:nvSpPr>
            <p:cNvPr id="34" name="Title 5"/>
            <p:cNvSpPr txBox="1">
              <a:spLocks/>
            </p:cNvSpPr>
            <p:nvPr/>
          </p:nvSpPr>
          <p:spPr bwMode="gray">
            <a:xfrm>
              <a:off x="7619449" y="2450358"/>
              <a:ext cx="4572551" cy="755999"/>
            </a:xfrm>
            <a:prstGeom prst="rect">
              <a:avLst/>
            </a:prstGeom>
            <a:solidFill>
              <a:srgbClr val="CC0099"/>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US" sz="2800" dirty="0">
                  <a:solidFill>
                    <a:srgbClr val="FFFFFF"/>
                  </a:solidFill>
                  <a:latin typeface="Headline One HPLHS"/>
                  <a:cs typeface="Headline One HPLHS"/>
                </a:rPr>
                <a:t>assigning</a:t>
              </a:r>
              <a:r>
                <a:rPr lang="en" sz="2800" dirty="0">
                  <a:solidFill>
                    <a:srgbClr val="FFFFFF"/>
                  </a:solidFill>
                  <a:latin typeface="Headline One HPLHS"/>
                  <a:cs typeface="Headline One HPLHS"/>
                </a:rPr>
                <a:t> roles</a:t>
              </a:r>
            </a:p>
          </p:txBody>
        </p:sp>
        <p:sp>
          <p:nvSpPr>
            <p:cNvPr id="35" name="Title 5"/>
            <p:cNvSpPr txBox="1">
              <a:spLocks/>
            </p:cNvSpPr>
            <p:nvPr/>
          </p:nvSpPr>
          <p:spPr bwMode="gray">
            <a:xfrm>
              <a:off x="7619449" y="3675537"/>
              <a:ext cx="4572551" cy="755999"/>
            </a:xfrm>
            <a:prstGeom prst="rect">
              <a:avLst/>
            </a:prstGeom>
            <a:solidFill>
              <a:srgbClr val="EE6E16"/>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dirty="0">
                  <a:solidFill>
                    <a:srgbClr val="FFFFFF"/>
                  </a:solidFill>
                  <a:latin typeface="Headline One HPLHS"/>
                  <a:cs typeface="Headline One HPLHS"/>
                </a:rPr>
                <a:t>Non-stereotypical Roles</a:t>
              </a:r>
            </a:p>
          </p:txBody>
        </p:sp>
        <p:sp>
          <p:nvSpPr>
            <p:cNvPr id="36" name="Title 5"/>
            <p:cNvSpPr txBox="1">
              <a:spLocks/>
            </p:cNvSpPr>
            <p:nvPr/>
          </p:nvSpPr>
          <p:spPr bwMode="gray">
            <a:xfrm>
              <a:off x="7619449" y="4900716"/>
              <a:ext cx="4572551" cy="755999"/>
            </a:xfrm>
            <a:prstGeom prst="rect">
              <a:avLst/>
            </a:prstGeom>
            <a:solidFill>
              <a:srgbClr val="33B830"/>
            </a:solidFill>
          </p:spPr>
          <p:txBody>
            <a:bodyPr vert="horz" lIns="91440" tIns="9144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600"/>
                </a:spcBef>
              </a:pPr>
              <a:r>
                <a:rPr lang="en" sz="2800">
                  <a:solidFill>
                    <a:srgbClr val="FFFFFF"/>
                  </a:solidFill>
                  <a:latin typeface="Headline One HPLHS"/>
                  <a:cs typeface="Headline One HPLHS"/>
                </a:rPr>
                <a:t>Group Dynamics</a:t>
              </a:r>
            </a:p>
          </p:txBody>
        </p:sp>
      </p:grpSp>
      <p:sp>
        <p:nvSpPr>
          <p:cNvPr id="12" name="Title 5"/>
          <p:cNvSpPr txBox="1">
            <a:spLocks/>
          </p:cNvSpPr>
          <p:nvPr/>
        </p:nvSpPr>
        <p:spPr bwMode="gray">
          <a:xfrm>
            <a:off x="3793828" y="164754"/>
            <a:ext cx="4604344" cy="916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600"/>
              </a:spcBef>
            </a:pPr>
            <a:r>
              <a:rPr lang="en" sz="4500" dirty="0">
                <a:solidFill>
                  <a:srgbClr val="5E5252"/>
                </a:solidFill>
                <a:latin typeface="Headline One HPLHS"/>
                <a:cs typeface="Headline One HPLHS"/>
              </a:rPr>
              <a:t>Classroom guidelines</a:t>
            </a:r>
          </a:p>
        </p:txBody>
      </p:sp>
      <p:pic>
        <p:nvPicPr>
          <p:cNvPr id="10" name="Image 9">
            <a:extLst>
              <a:ext uri="{FF2B5EF4-FFF2-40B4-BE49-F238E27FC236}">
                <a16:creationId xmlns:a16="http://schemas.microsoft.com/office/drawing/2014/main" id="{98642587-EB5C-428A-9127-E3C3CD815D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 y="0"/>
            <a:ext cx="12211093" cy="6863585"/>
          </a:xfrm>
          <a:prstGeom prst="rect">
            <a:avLst/>
          </a:prstGeom>
          <a:solidFill>
            <a:schemeClr val="tx1"/>
          </a:solidFill>
        </p:spPr>
      </p:pic>
      <p:sp>
        <p:nvSpPr>
          <p:cNvPr id="11" name="Rectangle 10">
            <a:extLst>
              <a:ext uri="{FF2B5EF4-FFF2-40B4-BE49-F238E27FC236}">
                <a16:creationId xmlns:a16="http://schemas.microsoft.com/office/drawing/2014/main" id="{C54B1EE9-4D9F-4B10-9F4E-EF7001AA181D}"/>
              </a:ext>
            </a:extLst>
          </p:cNvPr>
          <p:cNvSpPr/>
          <p:nvPr/>
        </p:nvSpPr>
        <p:spPr>
          <a:xfrm>
            <a:off x="-238" y="0"/>
            <a:ext cx="12211092" cy="6858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a:p>
        </p:txBody>
      </p:sp>
      <p:pic>
        <p:nvPicPr>
          <p:cNvPr id="3" name="Image 2">
            <a:extLst>
              <a:ext uri="{FF2B5EF4-FFF2-40B4-BE49-F238E27FC236}">
                <a16:creationId xmlns:a16="http://schemas.microsoft.com/office/drawing/2014/main" id="{2A6248A7-DAB7-4EAD-AE7D-238760F58886}"/>
              </a:ext>
            </a:extLst>
          </p:cNvPr>
          <p:cNvPicPr>
            <a:picLocks noChangeAspect="1"/>
          </p:cNvPicPr>
          <p:nvPr/>
        </p:nvPicPr>
        <p:blipFill>
          <a:blip r:embed="rId3"/>
          <a:stretch>
            <a:fillRect/>
          </a:stretch>
        </p:blipFill>
        <p:spPr>
          <a:xfrm>
            <a:off x="3678889" y="60599"/>
            <a:ext cx="4852837" cy="1176630"/>
          </a:xfrm>
          <a:prstGeom prst="rect">
            <a:avLst/>
          </a:prstGeom>
        </p:spPr>
      </p:pic>
      <p:pic>
        <p:nvPicPr>
          <p:cNvPr id="5" name="Image 4">
            <a:extLst>
              <a:ext uri="{FF2B5EF4-FFF2-40B4-BE49-F238E27FC236}">
                <a16:creationId xmlns:a16="http://schemas.microsoft.com/office/drawing/2014/main" id="{B50D605F-E341-4529-B2FF-15C411F39FE5}"/>
              </a:ext>
            </a:extLst>
          </p:cNvPr>
          <p:cNvPicPr>
            <a:picLocks noChangeAspect="1"/>
          </p:cNvPicPr>
          <p:nvPr/>
        </p:nvPicPr>
        <p:blipFill>
          <a:blip r:embed="rId4"/>
          <a:stretch>
            <a:fillRect/>
          </a:stretch>
        </p:blipFill>
        <p:spPr>
          <a:xfrm>
            <a:off x="2017570" y="1237229"/>
            <a:ext cx="8114479" cy="5114987"/>
          </a:xfrm>
          <a:prstGeom prst="rect">
            <a:avLst/>
          </a:prstGeom>
        </p:spPr>
      </p:pic>
      <p:sp>
        <p:nvSpPr>
          <p:cNvPr id="72" name="Rectangle 71">
            <a:extLst>
              <a:ext uri="{FF2B5EF4-FFF2-40B4-BE49-F238E27FC236}">
                <a16:creationId xmlns:a16="http://schemas.microsoft.com/office/drawing/2014/main" id="{A4FF08E0-325B-4764-95FA-FAEBDC568755}"/>
              </a:ext>
            </a:extLst>
          </p:cNvPr>
          <p:cNvSpPr/>
          <p:nvPr/>
        </p:nvSpPr>
        <p:spPr>
          <a:xfrm>
            <a:off x="6358527" y="5543511"/>
            <a:ext cx="2913333" cy="646331"/>
          </a:xfrm>
          <a:prstGeom prst="rect">
            <a:avLst/>
          </a:prstGeom>
        </p:spPr>
        <p:txBody>
          <a:bodyPr wrap="square">
            <a:spAutoFit/>
          </a:bodyPr>
          <a:lstStyle/>
          <a:p>
            <a:r>
              <a:rPr lang="en" i="1" dirty="0">
                <a:solidFill>
                  <a:srgbClr val="262626"/>
                </a:solidFill>
                <a:latin typeface="Segoe UI Light"/>
                <a:cs typeface="Segoe UI Light"/>
              </a:rPr>
              <a:t>Suggestions made by </a:t>
            </a:r>
            <a:r>
              <a:rPr lang="en-US" i="1" dirty="0">
                <a:solidFill>
                  <a:srgbClr val="262626"/>
                </a:solidFill>
                <a:latin typeface="Segoe UI Light"/>
                <a:cs typeface="Segoe UI Light"/>
              </a:rPr>
              <a:t>the EQUALS Skills Coalition</a:t>
            </a:r>
            <a:endParaRPr lang="en" i="1" dirty="0">
              <a:solidFill>
                <a:srgbClr val="262626"/>
              </a:solidFill>
              <a:latin typeface="Segoe UI Light"/>
              <a:cs typeface="Segoe UI Light"/>
            </a:endParaRPr>
          </a:p>
        </p:txBody>
      </p:sp>
      <p:pic>
        <p:nvPicPr>
          <p:cNvPr id="23" name="Picture 4">
            <a:extLst>
              <a:ext uri="{FF2B5EF4-FFF2-40B4-BE49-F238E27FC236}">
                <a16:creationId xmlns:a16="http://schemas.microsoft.com/office/drawing/2014/main" id="{E2DE078F-BDA2-48D2-BCF6-9BD4F0293E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7936" y="5524657"/>
            <a:ext cx="2217656" cy="734172"/>
          </a:xfrm>
          <a:prstGeom prst="rect">
            <a:avLst/>
          </a:prstGeom>
        </p:spPr>
      </p:pic>
    </p:spTree>
    <p:extLst>
      <p:ext uri="{BB962C8B-B14F-4D97-AF65-F5344CB8AC3E}">
        <p14:creationId xmlns:p14="http://schemas.microsoft.com/office/powerpoint/2010/main" val="157417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F7C4D57-6329-4564-8B85-E0C405B5432C}"/>
              </a:ext>
            </a:extLst>
          </p:cNvPr>
          <p:cNvSpPr txBox="1"/>
          <p:nvPr/>
        </p:nvSpPr>
        <p:spPr>
          <a:xfrm>
            <a:off x="5186432" y="569703"/>
            <a:ext cx="4401318" cy="984885"/>
          </a:xfrm>
          <a:prstGeom prst="rect">
            <a:avLst/>
          </a:prstGeom>
          <a:noFill/>
        </p:spPr>
        <p:txBody>
          <a:bodyPr wrap="square" rtlCol="0">
            <a:spAutoFit/>
          </a:bodyPr>
          <a:lstStyle/>
          <a:p>
            <a:pPr lvl="0"/>
            <a:r>
              <a:rPr lang="en" sz="4000" dirty="0">
                <a:solidFill>
                  <a:prstClr val="white"/>
                </a:solidFill>
                <a:latin typeface="Headline One" panose="00000400000000000000" pitchFamily="2" charset="0"/>
                <a:cs typeface="Segoe UI Light" panose="020B0502040204020203" pitchFamily="34" charset="0"/>
              </a:rPr>
              <a:t>2-</a:t>
            </a:r>
            <a:r>
              <a:rPr lang="en-US" sz="4000" dirty="0">
                <a:solidFill>
                  <a:prstClr val="white"/>
                </a:solidFill>
                <a:latin typeface="Headline One" panose="00000400000000000000" pitchFamily="2" charset="0"/>
                <a:cs typeface="Segoe UI Light" panose="020B0502040204020203" pitchFamily="34" charset="0"/>
              </a:rPr>
              <a:t>Step Training Session</a:t>
            </a:r>
            <a:endParaRPr lang="en" sz="4000" dirty="0">
              <a:solidFill>
                <a:prstClr val="white"/>
              </a:solidFill>
              <a:latin typeface="Headline One" panose="00000400000000000000" pitchFamily="2" charset="0"/>
              <a:cs typeface="Segoe UI Light" panose="020B0502040204020203" pitchFamily="34" charset="0"/>
            </a:endParaRPr>
          </a:p>
          <a:p>
            <a:endParaRPr lang="en-US" dirty="0">
              <a:latin typeface="Headline One" panose="00000400000000000000" pitchFamily="2" charset="0"/>
            </a:endParaRPr>
          </a:p>
        </p:txBody>
      </p:sp>
      <p:sp>
        <p:nvSpPr>
          <p:cNvPr id="26" name="Rectangle 25"/>
          <p:cNvSpPr/>
          <p:nvPr/>
        </p:nvSpPr>
        <p:spPr>
          <a:xfrm>
            <a:off x="178030" y="5292357"/>
            <a:ext cx="3657600" cy="13090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t>Computational </a:t>
            </a:r>
            <a:b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br>
            <a: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t>thinking</a:t>
            </a:r>
          </a:p>
        </p:txBody>
      </p:sp>
      <p:sp>
        <p:nvSpPr>
          <p:cNvPr id="27" name="Rectangle 26"/>
          <p:cNvSpPr/>
          <p:nvPr/>
        </p:nvSpPr>
        <p:spPr>
          <a:xfrm>
            <a:off x="4416229" y="5292357"/>
            <a:ext cx="3657600" cy="13090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en-US" sz="3200" kern="0" dirty="0">
                <a:solidFill>
                  <a:schemeClr val="bg1"/>
                </a:solidFill>
                <a:latin typeface="Headline One" panose="00000400000000000000" pitchFamily="2" charset="0"/>
                <a:ea typeface="Arial Unicode MS" pitchFamily="34" charset="-128"/>
                <a:cs typeface="Segoe UI Light" panose="020B0502040204020203" pitchFamily="34" charset="0"/>
              </a:rPr>
              <a:t>Let’s </a:t>
            </a:r>
            <a: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t>Practice </a:t>
            </a:r>
            <a:b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br>
            <a: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t>with Scratch! </a:t>
            </a:r>
          </a:p>
        </p:txBody>
      </p:sp>
      <p:sp>
        <p:nvSpPr>
          <p:cNvPr id="30" name="Rectangle 29"/>
          <p:cNvSpPr/>
          <p:nvPr/>
        </p:nvSpPr>
        <p:spPr>
          <a:xfrm>
            <a:off x="8328519" y="5292357"/>
            <a:ext cx="3657600" cy="1309063"/>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ts val="600"/>
              </a:spcBef>
              <a:spcAft>
                <a:spcPct val="0"/>
              </a:spcAft>
              <a:buClr>
                <a:srgbClr val="F0AB00"/>
              </a:buClr>
              <a:buSzPct val="80000"/>
            </a:pPr>
            <a: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t>21</a:t>
            </a:r>
            <a:r>
              <a:rPr lang="en" sz="3200" kern="0" baseline="30000" dirty="0">
                <a:solidFill>
                  <a:schemeClr val="bg1"/>
                </a:solidFill>
                <a:latin typeface="Headline One" panose="00000400000000000000" pitchFamily="2" charset="0"/>
                <a:ea typeface="Arial Unicode MS" pitchFamily="34" charset="-128"/>
                <a:cs typeface="Segoe UI Light" panose="020B0502040204020203" pitchFamily="34" charset="0"/>
              </a:rPr>
              <a:t>st</a:t>
            </a:r>
            <a: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t> CENTURY </a:t>
            </a:r>
            <a:b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br>
            <a:r>
              <a:rPr lang="en" sz="3200" kern="0" dirty="0">
                <a:solidFill>
                  <a:schemeClr val="bg1"/>
                </a:solidFill>
                <a:latin typeface="Headline One" panose="00000400000000000000" pitchFamily="2" charset="0"/>
                <a:ea typeface="Arial Unicode MS" pitchFamily="34" charset="-128"/>
                <a:cs typeface="Segoe UI Light" panose="020B0502040204020203" pitchFamily="34" charset="0"/>
              </a:rPr>
              <a:t>LEARNING DESIGN </a:t>
            </a:r>
          </a:p>
        </p:txBody>
      </p:sp>
      <p:sp>
        <p:nvSpPr>
          <p:cNvPr id="14" name="Title 5"/>
          <p:cNvSpPr txBox="1">
            <a:spLocks/>
          </p:cNvSpPr>
          <p:nvPr/>
        </p:nvSpPr>
        <p:spPr bwMode="gray">
          <a:xfrm>
            <a:off x="8057884" y="914326"/>
            <a:ext cx="4134116" cy="173185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 sz="4500" dirty="0">
                <a:solidFill>
                  <a:schemeClr val="bg1"/>
                </a:solidFill>
                <a:latin typeface="Headline One HPLHS"/>
                <a:cs typeface="Headline One HPLHS"/>
              </a:rPr>
              <a:t>3-</a:t>
            </a:r>
            <a:r>
              <a:rPr lang="en-US" sz="4500" dirty="0">
                <a:solidFill>
                  <a:schemeClr val="bg1"/>
                </a:solidFill>
                <a:latin typeface="Headline One HPLHS"/>
                <a:cs typeface="Headline One HPLHS"/>
              </a:rPr>
              <a:t>step </a:t>
            </a:r>
          </a:p>
          <a:p>
            <a:pPr algn="ctr">
              <a:spcBef>
                <a:spcPts val="600"/>
              </a:spcBef>
            </a:pPr>
            <a:r>
              <a:rPr lang="en" sz="4500" dirty="0">
                <a:solidFill>
                  <a:schemeClr val="bg1"/>
                </a:solidFill>
                <a:latin typeface="Headline One HPLHS"/>
                <a:cs typeface="Headline One HPLHS"/>
              </a:rPr>
              <a:t>TRAINING SESSION </a:t>
            </a:r>
          </a:p>
        </p:txBody>
      </p:sp>
      <p:pic>
        <p:nvPicPr>
          <p:cNvPr id="15" name="Image 14" descr="Une image contenant ciel, personne, voiture, extérieur&#10;&#10;Description générée automatiquement">
            <a:extLst>
              <a:ext uri="{FF2B5EF4-FFF2-40B4-BE49-F238E27FC236}">
                <a16:creationId xmlns:a16="http://schemas.microsoft.com/office/drawing/2014/main" id="{893013DD-5D64-4527-AC5F-35EB3821AC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61A1FBA-AB4E-462D-8023-BCD3505EAEA9}"/>
              </a:ext>
            </a:extLst>
          </p:cNvPr>
          <p:cNvSpPr/>
          <p:nvPr/>
        </p:nvSpPr>
        <p:spPr>
          <a:xfrm>
            <a:off x="13482" y="1"/>
            <a:ext cx="12192000" cy="6857999"/>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 sz="4000" b="1" dirty="0">
              <a:latin typeface="Segoe UI Light" panose="020B0502040204020203" pitchFamily="34" charset="0"/>
              <a:cs typeface="Segoe UI Light" panose="020B0502040204020203" pitchFamily="34" charset="0"/>
            </a:endParaRPr>
          </a:p>
        </p:txBody>
      </p:sp>
      <p:pic>
        <p:nvPicPr>
          <p:cNvPr id="7" name="Image 6">
            <a:extLst>
              <a:ext uri="{FF2B5EF4-FFF2-40B4-BE49-F238E27FC236}">
                <a16:creationId xmlns:a16="http://schemas.microsoft.com/office/drawing/2014/main" id="{67295E78-5D3B-49FF-967E-EBE824E54B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8545" y="496882"/>
            <a:ext cx="1587093" cy="1587093"/>
          </a:xfrm>
          <a:prstGeom prst="rect">
            <a:avLst/>
          </a:prstGeom>
        </p:spPr>
      </p:pic>
      <p:pic>
        <p:nvPicPr>
          <p:cNvPr id="10" name="Image 9">
            <a:extLst>
              <a:ext uri="{FF2B5EF4-FFF2-40B4-BE49-F238E27FC236}">
                <a16:creationId xmlns:a16="http://schemas.microsoft.com/office/drawing/2014/main" id="{9427ED31-CA2B-4A14-914C-1C14F1AF5A89}"/>
              </a:ext>
            </a:extLst>
          </p:cNvPr>
          <p:cNvPicPr>
            <a:picLocks noChangeAspect="1"/>
          </p:cNvPicPr>
          <p:nvPr/>
        </p:nvPicPr>
        <p:blipFill>
          <a:blip r:embed="rId4"/>
          <a:stretch>
            <a:fillRect/>
          </a:stretch>
        </p:blipFill>
        <p:spPr>
          <a:xfrm>
            <a:off x="2398956" y="3856638"/>
            <a:ext cx="914479" cy="914479"/>
          </a:xfrm>
          <a:prstGeom prst="rect">
            <a:avLst/>
          </a:prstGeom>
        </p:spPr>
      </p:pic>
      <p:pic>
        <p:nvPicPr>
          <p:cNvPr id="11" name="Image 10">
            <a:extLst>
              <a:ext uri="{FF2B5EF4-FFF2-40B4-BE49-F238E27FC236}">
                <a16:creationId xmlns:a16="http://schemas.microsoft.com/office/drawing/2014/main" id="{22E17A10-E211-4471-945A-7D3F87B2479F}"/>
              </a:ext>
            </a:extLst>
          </p:cNvPr>
          <p:cNvPicPr>
            <a:picLocks noChangeAspect="1"/>
          </p:cNvPicPr>
          <p:nvPr/>
        </p:nvPicPr>
        <p:blipFill>
          <a:blip r:embed="rId5"/>
          <a:stretch>
            <a:fillRect/>
          </a:stretch>
        </p:blipFill>
        <p:spPr>
          <a:xfrm>
            <a:off x="8204243" y="3856636"/>
            <a:ext cx="914479" cy="914479"/>
          </a:xfrm>
          <a:prstGeom prst="rect">
            <a:avLst/>
          </a:prstGeom>
        </p:spPr>
      </p:pic>
      <p:pic>
        <p:nvPicPr>
          <p:cNvPr id="4" name="Image 3">
            <a:extLst>
              <a:ext uri="{FF2B5EF4-FFF2-40B4-BE49-F238E27FC236}">
                <a16:creationId xmlns:a16="http://schemas.microsoft.com/office/drawing/2014/main" id="{AFDDFAF8-DD77-4EF8-8CE2-CCA7D122230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67862"/>
          <a:stretch/>
        </p:blipFill>
        <p:spPr>
          <a:xfrm>
            <a:off x="1040739" y="4948227"/>
            <a:ext cx="3795183" cy="1390008"/>
          </a:xfrm>
          <a:prstGeom prst="rect">
            <a:avLst/>
          </a:prstGeom>
        </p:spPr>
      </p:pic>
      <p:pic>
        <p:nvPicPr>
          <p:cNvPr id="17" name="Image 3">
            <a:extLst>
              <a:ext uri="{FF2B5EF4-FFF2-40B4-BE49-F238E27FC236}">
                <a16:creationId xmlns:a16="http://schemas.microsoft.com/office/drawing/2014/main" id="{139F12CF-3BA3-4B3E-A959-99AB43C161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0688" r="38554"/>
          <a:stretch/>
        </p:blipFill>
        <p:spPr>
          <a:xfrm>
            <a:off x="7435798" y="4948227"/>
            <a:ext cx="2451371" cy="1390008"/>
          </a:xfrm>
          <a:prstGeom prst="rect">
            <a:avLst/>
          </a:prstGeom>
        </p:spPr>
      </p:pic>
      <p:pic>
        <p:nvPicPr>
          <p:cNvPr id="2" name="Image 1">
            <a:extLst>
              <a:ext uri="{FF2B5EF4-FFF2-40B4-BE49-F238E27FC236}">
                <a16:creationId xmlns:a16="http://schemas.microsoft.com/office/drawing/2014/main" id="{32A7259E-57B4-44C6-AFC1-4F9679F3A7EF}"/>
              </a:ext>
            </a:extLst>
          </p:cNvPr>
          <p:cNvPicPr>
            <a:picLocks noChangeAspect="1"/>
          </p:cNvPicPr>
          <p:nvPr/>
        </p:nvPicPr>
        <p:blipFill>
          <a:blip r:embed="rId7"/>
          <a:stretch>
            <a:fillRect/>
          </a:stretch>
        </p:blipFill>
        <p:spPr>
          <a:xfrm>
            <a:off x="4396565" y="738691"/>
            <a:ext cx="4621169" cy="1103472"/>
          </a:xfrm>
          <a:prstGeom prst="rect">
            <a:avLst/>
          </a:prstGeom>
        </p:spPr>
      </p:pic>
    </p:spTree>
    <p:extLst>
      <p:ext uri="{BB962C8B-B14F-4D97-AF65-F5344CB8AC3E}">
        <p14:creationId xmlns:p14="http://schemas.microsoft.com/office/powerpoint/2010/main" val="4131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29219</TotalTime>
  <Words>2837</Words>
  <Application>Microsoft Office PowerPoint</Application>
  <PresentationFormat>Widescreen</PresentationFormat>
  <Paragraphs>348</Paragraphs>
  <Slides>39</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Wingdings</vt:lpstr>
      <vt:lpstr>Courier New</vt:lpstr>
      <vt:lpstr>Arial</vt:lpstr>
      <vt:lpstr>Headline One HPLHS</vt:lpstr>
      <vt:lpstr>Calibri</vt:lpstr>
      <vt:lpstr>Calibri Light</vt:lpstr>
      <vt:lpstr>Segoe UI Light</vt:lpstr>
      <vt:lpstr>Headline One</vt:lpstr>
      <vt:lpstr>Office Theme</vt:lpstr>
      <vt:lpstr>Empowering African Youth with Coding Skills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https://csfirst.withgoogle.com/c/cs-first/en/curriculum.html </vt:lpstr>
      <vt:lpstr>Join our  fast-growing community of more than 50,000 fans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Telejko, Karolina</dc:creator>
  <cp:lastModifiedBy>Claire Betis</cp:lastModifiedBy>
  <cp:revision>653</cp:revision>
  <dcterms:created xsi:type="dcterms:W3CDTF">2018-02-19T15:54:49Z</dcterms:created>
  <dcterms:modified xsi:type="dcterms:W3CDTF">2020-09-01T10:04:05Z</dcterms:modified>
</cp:coreProperties>
</file>