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53D6D-2477-4D52-B4D0-4955EAF00745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19195-80FD-4F71-89C7-C1E38C53864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87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7AB9-2983-41A2-89E5-092E385B1D61}" type="datetimeFigureOut">
              <a:rPr lang="fr-BE" smtClean="0"/>
              <a:t>25-06-18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BEC1-F9CD-4341-A309-8FE777414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0014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7AB9-2983-41A2-89E5-092E385B1D61}" type="datetimeFigureOut">
              <a:rPr lang="fr-BE" smtClean="0"/>
              <a:t>25-06-18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BEC1-F9CD-4341-A309-8FE777414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0691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7AB9-2983-41A2-89E5-092E385B1D61}" type="datetimeFigureOut">
              <a:rPr lang="fr-BE" smtClean="0"/>
              <a:t>25-06-18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BEC1-F9CD-4341-A309-8FE777414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5194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genda items placeholder"/>
          <p:cNvSpPr>
            <a:spLocks noGrp="1"/>
          </p:cNvSpPr>
          <p:nvPr>
            <p:ph type="body" sz="quarter" idx="10" hasCustomPrompt="1"/>
          </p:nvPr>
        </p:nvSpPr>
        <p:spPr>
          <a:xfrm>
            <a:off x="503869" y="1620000"/>
            <a:ext cx="11182288" cy="4230000"/>
          </a:xfrm>
        </p:spPr>
        <p:txBody>
          <a:bodyPr>
            <a:noAutofit/>
          </a:bodyPr>
          <a:lstStyle>
            <a:lvl1pPr marL="0" marR="0" indent="0" algn="l" defTabSz="1087905" rtl="0" eaLnBrk="1" fontAlgn="auto" latinLnBrk="0" hangingPunct="1">
              <a:lnSpc>
                <a:spcPct val="100000"/>
              </a:lnSpc>
              <a:spcBef>
                <a:spcPts val="2998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 sz="1998" b="0"/>
            </a:lvl1pPr>
            <a:lvl2pPr marL="179856" marR="0" indent="-179856" algn="l" defTabSz="1087905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  <a:tabLst/>
              <a:defRPr sz="1798"/>
            </a:lvl2pPr>
            <a:lvl3pPr marL="359712" marR="0" indent="-179244" algn="l" defTabSz="1087905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–"/>
              <a:tabLst/>
              <a:defRPr sz="1798" baseline="0"/>
            </a:lvl3pPr>
            <a:lvl4pPr marL="539568" marR="0" indent="-179856" algn="l" defTabSz="1087905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Courier New" pitchFamily="49" charset="0"/>
              <a:buChar char="o"/>
              <a:tabLst/>
              <a:defRPr sz="1600"/>
            </a:lvl4pPr>
            <a:lvl5pPr>
              <a:buClr>
                <a:schemeClr val="accent2"/>
              </a:buClr>
              <a:buFont typeface="Arial" pitchFamily="34" charset="0"/>
              <a:buChar char="–"/>
              <a:defRPr/>
            </a:lvl5pPr>
          </a:lstStyle>
          <a:p>
            <a:pPr lvl="0"/>
            <a:r>
              <a:rPr lang="en-US"/>
              <a:t>Agenda Item/Divider Headline</a:t>
            </a:r>
          </a:p>
          <a:p>
            <a:pPr lvl="1"/>
            <a:r>
              <a:rPr lang="en-US"/>
              <a:t>Details</a:t>
            </a:r>
          </a:p>
        </p:txBody>
      </p:sp>
      <p:sp>
        <p:nvSpPr>
          <p:cNvPr id="3" name="Agenda 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096132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ext: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3737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7AB9-2983-41A2-89E5-092E385B1D61}" type="datetimeFigureOut">
              <a:rPr lang="fr-BE" smtClean="0"/>
              <a:t>25-06-18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BEC1-F9CD-4341-A309-8FE777414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472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7AB9-2983-41A2-89E5-092E385B1D61}" type="datetimeFigureOut">
              <a:rPr lang="fr-BE" smtClean="0"/>
              <a:t>25-06-18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BEC1-F9CD-4341-A309-8FE777414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68577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7AB9-2983-41A2-89E5-092E385B1D61}" type="datetimeFigureOut">
              <a:rPr lang="fr-BE" smtClean="0"/>
              <a:t>25-06-18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BEC1-F9CD-4341-A309-8FE777414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4307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7AB9-2983-41A2-89E5-092E385B1D61}" type="datetimeFigureOut">
              <a:rPr lang="fr-BE" smtClean="0"/>
              <a:t>25-06-18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BEC1-F9CD-4341-A309-8FE777414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613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7AB9-2983-41A2-89E5-092E385B1D61}" type="datetimeFigureOut">
              <a:rPr lang="fr-BE" smtClean="0"/>
              <a:t>25-06-18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BEC1-F9CD-4341-A309-8FE777414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141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7AB9-2983-41A2-89E5-092E385B1D61}" type="datetimeFigureOut">
              <a:rPr lang="fr-BE" smtClean="0"/>
              <a:t>25-06-18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BEC1-F9CD-4341-A309-8FE777414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215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7AB9-2983-41A2-89E5-092E385B1D61}" type="datetimeFigureOut">
              <a:rPr lang="fr-BE" smtClean="0"/>
              <a:t>25-06-18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BEC1-F9CD-4341-A309-8FE777414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2236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7AB9-2983-41A2-89E5-092E385B1D61}" type="datetimeFigureOut">
              <a:rPr lang="fr-BE" smtClean="0"/>
              <a:t>25-06-18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5BEC1-F9CD-4341-A309-8FE777414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2107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B7AB9-2983-41A2-89E5-092E385B1D61}" type="datetimeFigureOut">
              <a:rPr lang="fr-BE" smtClean="0"/>
              <a:t>25-06-18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5BEC1-F9CD-4341-A309-8FE77741416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2016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42658F75-14D0-4541-B7F0-5009078E553E}"/>
              </a:ext>
            </a:extLst>
          </p:cNvPr>
          <p:cNvSpPr/>
          <p:nvPr/>
        </p:nvSpPr>
        <p:spPr>
          <a:xfrm>
            <a:off x="386010" y="2312696"/>
            <a:ext cx="2310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FFFF"/>
                </a:solidFill>
                <a:latin typeface="Headline One" panose="00000400000000000000" pitchFamily="2" charset="0"/>
                <a:cs typeface="Segoe UI Light" panose="020B0502040204020203" pitchFamily="34" charset="0"/>
              </a:rPr>
              <a:t>What’s new in 2018?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405DF173-A68E-4E23-AE6C-DA45F1017BF3}"/>
              </a:ext>
            </a:extLst>
          </p:cNvPr>
          <p:cNvSpPr txBox="1"/>
          <p:nvPr/>
        </p:nvSpPr>
        <p:spPr>
          <a:xfrm>
            <a:off x="5323227" y="4139773"/>
            <a:ext cx="2888056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ts val="6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fr-CA" sz="4400" kern="0" dirty="0">
                <a:latin typeface="Headline One" panose="00000400000000000000" pitchFamily="2" charset="0"/>
                <a:ea typeface="Arial Unicode MS" pitchFamily="34" charset="-128"/>
                <a:cs typeface="Arial Unicode MS" pitchFamily="34" charset="-128"/>
              </a:rPr>
              <a:t>1.8 million</a:t>
            </a:r>
            <a:endParaRPr lang="en-US" sz="4400" kern="0" dirty="0" err="1">
              <a:latin typeface="Headline One" panose="00000400000000000000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4C415DD-227D-470B-B90D-D8020AC264D8}"/>
              </a:ext>
            </a:extLst>
          </p:cNvPr>
          <p:cNvSpPr txBox="1"/>
          <p:nvPr/>
        </p:nvSpPr>
        <p:spPr>
          <a:xfrm>
            <a:off x="10328439" y="5131192"/>
            <a:ext cx="615433" cy="4770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fr-CA" sz="3100" kern="0" dirty="0">
                <a:latin typeface="Headline One" panose="00000400000000000000" pitchFamily="2" charset="0"/>
                <a:ea typeface="Arial Unicode MS" pitchFamily="34" charset="-128"/>
                <a:cs typeface="Arial Unicode MS" pitchFamily="34" charset="-128"/>
              </a:rPr>
              <a:t>150</a:t>
            </a:r>
            <a:endParaRPr lang="en-US" sz="3100" kern="0" dirty="0" err="1">
              <a:latin typeface="Headline One" panose="00000400000000000000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0E74A1C9-AA5F-4240-9D95-DAF6A0C14217}"/>
              </a:ext>
            </a:extLst>
          </p:cNvPr>
          <p:cNvSpPr txBox="1"/>
          <p:nvPr/>
        </p:nvSpPr>
        <p:spPr>
          <a:xfrm>
            <a:off x="286068" y="5131192"/>
            <a:ext cx="744152" cy="4770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fr-CA" sz="3100" kern="0" dirty="0">
                <a:latin typeface="Headline One" panose="00000400000000000000" pitchFamily="2" charset="0"/>
                <a:ea typeface="Arial Unicode MS" pitchFamily="34" charset="-128"/>
                <a:cs typeface="Arial Unicode MS" pitchFamily="34" charset="-128"/>
              </a:rPr>
              <a:t>35</a:t>
            </a:r>
            <a:endParaRPr lang="en-US" sz="3100" kern="0" dirty="0" err="1">
              <a:latin typeface="Headline One" panose="00000400000000000000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B082AE70-8082-4413-A755-D6B4C446C0CE}"/>
              </a:ext>
            </a:extLst>
          </p:cNvPr>
          <p:cNvSpPr txBox="1"/>
          <p:nvPr/>
        </p:nvSpPr>
        <p:spPr>
          <a:xfrm>
            <a:off x="8680727" y="5131192"/>
            <a:ext cx="399604" cy="4770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fr-CA" sz="3100" kern="0" dirty="0">
                <a:latin typeface="Headline One" panose="00000400000000000000" pitchFamily="2" charset="0"/>
                <a:ea typeface="Arial Unicode MS" pitchFamily="34" charset="-128"/>
                <a:cs typeface="Arial Unicode MS" pitchFamily="34" charset="-128"/>
              </a:rPr>
              <a:t>5</a:t>
            </a:r>
            <a:endParaRPr lang="en-US" sz="3100" kern="0" dirty="0" err="1">
              <a:latin typeface="Headline One" panose="00000400000000000000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" name="Title 5">
            <a:extLst>
              <a:ext uri="{FF2B5EF4-FFF2-40B4-BE49-F238E27FC236}">
                <a16:creationId xmlns:a16="http://schemas.microsoft.com/office/drawing/2014/main" id="{828D20D0-3DBA-452C-90EA-6F0F3FBE87CB}"/>
              </a:ext>
            </a:extLst>
          </p:cNvPr>
          <p:cNvSpPr txBox="1">
            <a:spLocks/>
          </p:cNvSpPr>
          <p:nvPr/>
        </p:nvSpPr>
        <p:spPr bwMode="gray">
          <a:xfrm>
            <a:off x="2446542" y="5061943"/>
            <a:ext cx="1375478" cy="615553"/>
          </a:xfrm>
          <a:prstGeom prst="rect">
            <a:avLst/>
          </a:prstGeom>
          <a:noFill/>
          <a:ln w="28575" cmpd="sng">
            <a:noFill/>
          </a:ln>
        </p:spPr>
        <p:txBody>
          <a:bodyPr vert="horz" lIns="91440" tIns="9144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100" dirty="0">
                <a:latin typeface="Headline One" panose="00000400000000000000" pitchFamily="2" charset="0"/>
                <a:cs typeface="Segoe UI Light" panose="020B0502040204020203" pitchFamily="34" charset="0"/>
              </a:rPr>
              <a:t>25,000</a:t>
            </a:r>
            <a:br>
              <a:rPr lang="en-US" sz="3100" dirty="0">
                <a:latin typeface="Headline One" panose="00000400000000000000" pitchFamily="2" charset="0"/>
                <a:cs typeface="Segoe UI Light" panose="020B0502040204020203" pitchFamily="34" charset="0"/>
              </a:rPr>
            </a:br>
            <a:endParaRPr lang="en-US" sz="3100" dirty="0">
              <a:latin typeface="Segoe UI Light"/>
              <a:cs typeface="Segoe UI Light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E31E7C9C-7DD6-442D-9F2B-5E88C2A6BCA8}"/>
              </a:ext>
            </a:extLst>
          </p:cNvPr>
          <p:cNvSpPr txBox="1"/>
          <p:nvPr/>
        </p:nvSpPr>
        <p:spPr>
          <a:xfrm>
            <a:off x="5121900" y="5131192"/>
            <a:ext cx="1042748" cy="4770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fr-CA" sz="3100" kern="0" dirty="0">
                <a:latin typeface="Headline One" panose="00000400000000000000" pitchFamily="2" charset="0"/>
                <a:ea typeface="Arial Unicode MS" pitchFamily="34" charset="-128"/>
                <a:cs typeface="Arial Unicode MS" pitchFamily="34" charset="-128"/>
              </a:rPr>
              <a:t>46.5%</a:t>
            </a:r>
            <a:endParaRPr lang="en-US" sz="3100" kern="0" dirty="0" err="1">
              <a:latin typeface="Headline One" panose="00000400000000000000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" name="Title 5">
            <a:extLst>
              <a:ext uri="{FF2B5EF4-FFF2-40B4-BE49-F238E27FC236}">
                <a16:creationId xmlns:a16="http://schemas.microsoft.com/office/drawing/2014/main" id="{3366A0E2-F253-4846-8423-22FA5DE97E4F}"/>
              </a:ext>
            </a:extLst>
          </p:cNvPr>
          <p:cNvSpPr txBox="1">
            <a:spLocks/>
          </p:cNvSpPr>
          <p:nvPr/>
        </p:nvSpPr>
        <p:spPr bwMode="gray">
          <a:xfrm>
            <a:off x="3832657" y="4964262"/>
            <a:ext cx="1375478" cy="810914"/>
          </a:xfrm>
          <a:prstGeom prst="rect">
            <a:avLst/>
          </a:prstGeom>
          <a:noFill/>
          <a:ln w="28575" cmpd="sng">
            <a:noFill/>
          </a:ln>
        </p:spPr>
        <p:txBody>
          <a:bodyPr vert="horz" lIns="91440" tIns="9144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3100" dirty="0">
                <a:latin typeface="Headline One" panose="00000400000000000000" pitchFamily="2" charset="0"/>
                <a:cs typeface="Segoe UI Light" panose="020B0502040204020203" pitchFamily="34" charset="0"/>
              </a:rPr>
              <a:t>5,000</a:t>
            </a:r>
            <a:br>
              <a:rPr lang="en-US" sz="3100" dirty="0">
                <a:latin typeface="Headline One" panose="00000400000000000000" pitchFamily="2" charset="0"/>
                <a:cs typeface="Segoe UI Light" panose="020B0502040204020203" pitchFamily="34" charset="0"/>
              </a:rPr>
            </a:br>
            <a:endParaRPr lang="en-US" sz="3100" dirty="0">
              <a:latin typeface="Segoe UI Light"/>
              <a:cs typeface="Segoe UI Ligh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B2258F-86CA-4D4D-8270-BC05FCDEBFB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FF9CCC3-FD28-424E-AC55-E0AA283AD6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"/>
            <a:ext cx="12191980" cy="6857999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2CC02E09-B12B-4A9A-8C13-9EF52F645C9C}"/>
              </a:ext>
            </a:extLst>
          </p:cNvPr>
          <p:cNvSpPr txBox="1">
            <a:spLocks/>
          </p:cNvSpPr>
          <p:nvPr/>
        </p:nvSpPr>
        <p:spPr>
          <a:xfrm>
            <a:off x="7064188" y="3701991"/>
            <a:ext cx="2967318" cy="2299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87EFB3D0-4D20-4D55-960C-14754FE9F522}"/>
              </a:ext>
            </a:extLst>
          </p:cNvPr>
          <p:cNvSpPr txBox="1">
            <a:spLocks/>
          </p:cNvSpPr>
          <p:nvPr/>
        </p:nvSpPr>
        <p:spPr>
          <a:xfrm>
            <a:off x="-50645" y="5554990"/>
            <a:ext cx="2506484" cy="857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647564E5-3676-4E0C-A940-9E5AA3EB7A8F}"/>
              </a:ext>
            </a:extLst>
          </p:cNvPr>
          <p:cNvSpPr txBox="1">
            <a:spLocks/>
          </p:cNvSpPr>
          <p:nvPr/>
        </p:nvSpPr>
        <p:spPr>
          <a:xfrm>
            <a:off x="1748880" y="906434"/>
            <a:ext cx="6752324" cy="11665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Working closely with private, public and non-profit partners to </a:t>
            </a:r>
            <a:br>
              <a:rPr lang="en-US" sz="2000" dirty="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2000" dirty="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drive sustainable learning impact across Africa, instilling digital literacy and coding skills in the young generation.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A01BBC4B-51B6-4C35-9D97-DA2647EEA8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8476" y="-83080"/>
            <a:ext cx="939542" cy="939542"/>
          </a:xfrm>
          <a:prstGeom prst="rect">
            <a:avLst/>
          </a:prstGeom>
        </p:spPr>
      </p:pic>
      <p:sp>
        <p:nvSpPr>
          <p:cNvPr id="16" name="Subtitle 2">
            <a:extLst>
              <a:ext uri="{FF2B5EF4-FFF2-40B4-BE49-F238E27FC236}">
                <a16:creationId xmlns:a16="http://schemas.microsoft.com/office/drawing/2014/main" id="{27F7472A-3799-48FD-9044-967C79B33E07}"/>
              </a:ext>
            </a:extLst>
          </p:cNvPr>
          <p:cNvSpPr txBox="1">
            <a:spLocks/>
          </p:cNvSpPr>
          <p:nvPr/>
        </p:nvSpPr>
        <p:spPr>
          <a:xfrm>
            <a:off x="7133433" y="5598319"/>
            <a:ext cx="4578457" cy="993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34398A9-6F84-4301-985B-EBF7A41E3053}"/>
              </a:ext>
            </a:extLst>
          </p:cNvPr>
          <p:cNvSpPr txBox="1"/>
          <p:nvPr/>
        </p:nvSpPr>
        <p:spPr>
          <a:xfrm>
            <a:off x="2228349" y="4957526"/>
            <a:ext cx="773530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fontAlgn="base">
              <a:spcBef>
                <a:spcPts val="6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fr-CA" sz="2400" kern="0" dirty="0" err="1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young</a:t>
            </a:r>
            <a:r>
              <a:rPr lang="fr-CA" sz="2400" kern="0" dirty="0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 </a:t>
            </a:r>
            <a:r>
              <a:rPr lang="fr-CA" sz="2400" kern="0" dirty="0" err="1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Africans</a:t>
            </a:r>
            <a:r>
              <a:rPr lang="fr-CA" sz="2400" kern="0" dirty="0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 </a:t>
            </a:r>
            <a:r>
              <a:rPr lang="fr-CA" sz="2400" kern="0" dirty="0" err="1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introduced</a:t>
            </a:r>
            <a:r>
              <a:rPr lang="fr-CA" sz="2400" kern="0" dirty="0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 to </a:t>
            </a:r>
            <a:r>
              <a:rPr lang="fr-CA" sz="2400" kern="0" dirty="0" err="1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coding</a:t>
            </a:r>
            <a:r>
              <a:rPr lang="fr-CA" sz="2400" kern="0" dirty="0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 </a:t>
            </a:r>
            <a:r>
              <a:rPr lang="fr-CA" sz="2400" kern="0" dirty="0" err="1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skills</a:t>
            </a:r>
            <a:r>
              <a:rPr lang="fr-CA" sz="2400" kern="0" dirty="0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 </a:t>
            </a:r>
            <a:r>
              <a:rPr lang="fr-CA" sz="2400" kern="0" dirty="0" err="1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since</a:t>
            </a:r>
            <a:r>
              <a:rPr lang="fr-CA" sz="2400" kern="0" dirty="0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 2015:</a:t>
            </a:r>
            <a:endParaRPr lang="en-US" sz="2400" kern="0" dirty="0" err="1">
              <a:latin typeface="Segoe UI Light" panose="020B0502040204020203" pitchFamily="34" charset="0"/>
              <a:ea typeface="Arial Unicode MS" pitchFamily="34" charset="-128"/>
              <a:cs typeface="Segoe UI Light" panose="020B0502040204020203" pitchFamily="34" charset="0"/>
            </a:endParaRP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7221E4F6-B412-4A21-8ACA-BA9B2309F35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068" y="241476"/>
            <a:ext cx="1702750" cy="1702750"/>
          </a:xfrm>
          <a:prstGeom prst="rect">
            <a:avLst/>
          </a:prstGeom>
        </p:spPr>
      </p:pic>
      <p:sp>
        <p:nvSpPr>
          <p:cNvPr id="28" name="ZoneTexte 27">
            <a:extLst>
              <a:ext uri="{FF2B5EF4-FFF2-40B4-BE49-F238E27FC236}">
                <a16:creationId xmlns:a16="http://schemas.microsoft.com/office/drawing/2014/main" id="{F1B7A274-F957-4AD0-A92E-9874C7280FB2}"/>
              </a:ext>
            </a:extLst>
          </p:cNvPr>
          <p:cNvSpPr txBox="1"/>
          <p:nvPr/>
        </p:nvSpPr>
        <p:spPr>
          <a:xfrm>
            <a:off x="8578728" y="6007122"/>
            <a:ext cx="1375478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fr-CA" sz="2000" kern="0" dirty="0" err="1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partners</a:t>
            </a:r>
            <a:r>
              <a:rPr lang="fr-CA" sz="2000" kern="0" dirty="0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 </a:t>
            </a:r>
            <a:r>
              <a:rPr lang="fr-CA" sz="2000" kern="0" dirty="0" err="1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across</a:t>
            </a:r>
            <a:r>
              <a:rPr lang="fr-CA" sz="2000" kern="0" dirty="0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 </a:t>
            </a:r>
            <a:r>
              <a:rPr lang="fr-CA" sz="2000" kern="0" dirty="0" err="1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Africa</a:t>
            </a:r>
            <a:endParaRPr lang="en-US" sz="2000" kern="0" dirty="0" err="1">
              <a:latin typeface="Segoe UI Light" panose="020B0502040204020203" pitchFamily="34" charset="0"/>
              <a:ea typeface="Arial Unicode MS" pitchFamily="34" charset="-128"/>
              <a:cs typeface="Segoe UI Light" panose="020B0502040204020203" pitchFamily="34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045B6D6E-F634-4614-97E8-A558B9920DA5}"/>
              </a:ext>
            </a:extLst>
          </p:cNvPr>
          <p:cNvSpPr txBox="1"/>
          <p:nvPr/>
        </p:nvSpPr>
        <p:spPr>
          <a:xfrm>
            <a:off x="386010" y="6007122"/>
            <a:ext cx="2168137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fr-CA" sz="2000" kern="0" dirty="0" err="1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participating</a:t>
            </a:r>
            <a:r>
              <a:rPr lang="fr-CA" sz="2000" kern="0" dirty="0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 countries</a:t>
            </a:r>
            <a:endParaRPr lang="en-US" sz="2000" kern="0" dirty="0" err="1">
              <a:latin typeface="Segoe UI Light" panose="020B0502040204020203" pitchFamily="34" charset="0"/>
              <a:ea typeface="Arial Unicode MS" pitchFamily="34" charset="-128"/>
              <a:cs typeface="Segoe UI Light" panose="020B0502040204020203" pitchFamily="34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A3699BC1-FC78-4DFF-A676-4B574A739CCC}"/>
              </a:ext>
            </a:extLst>
          </p:cNvPr>
          <p:cNvSpPr txBox="1"/>
          <p:nvPr/>
        </p:nvSpPr>
        <p:spPr>
          <a:xfrm>
            <a:off x="10441163" y="6007122"/>
            <a:ext cx="1604001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fr-CA" sz="2000" kern="0" dirty="0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international </a:t>
            </a:r>
            <a:r>
              <a:rPr lang="fr-CA" sz="2000" kern="0" dirty="0" err="1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awards</a:t>
            </a:r>
            <a:endParaRPr lang="en-US" sz="2000" kern="0" dirty="0" err="1">
              <a:latin typeface="Segoe UI Light" panose="020B0502040204020203" pitchFamily="34" charset="0"/>
              <a:ea typeface="Arial Unicode MS" pitchFamily="34" charset="-128"/>
              <a:cs typeface="Segoe UI Light" panose="020B0502040204020203" pitchFamily="34" charset="0"/>
            </a:endParaRPr>
          </a:p>
        </p:txBody>
      </p:sp>
      <p:sp>
        <p:nvSpPr>
          <p:cNvPr id="36" name="Title 5">
            <a:extLst>
              <a:ext uri="{FF2B5EF4-FFF2-40B4-BE49-F238E27FC236}">
                <a16:creationId xmlns:a16="http://schemas.microsoft.com/office/drawing/2014/main" id="{7F34049D-4CFB-4260-B2F4-A70EB54D2372}"/>
              </a:ext>
            </a:extLst>
          </p:cNvPr>
          <p:cNvSpPr txBox="1">
            <a:spLocks/>
          </p:cNvSpPr>
          <p:nvPr/>
        </p:nvSpPr>
        <p:spPr bwMode="gray">
          <a:xfrm>
            <a:off x="3854290" y="5907539"/>
            <a:ext cx="2379179" cy="810914"/>
          </a:xfrm>
          <a:prstGeom prst="rect">
            <a:avLst/>
          </a:prstGeom>
          <a:noFill/>
        </p:spPr>
        <p:txBody>
          <a:bodyPr vert="horz" lIns="91440" tIns="9144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CA" sz="2000" dirty="0" err="1">
                <a:latin typeface="Segoe UI Light"/>
                <a:cs typeface="Segoe UI Light"/>
              </a:rPr>
              <a:t>coding</a:t>
            </a:r>
            <a:r>
              <a:rPr lang="fr-CA" sz="2000" dirty="0">
                <a:latin typeface="Segoe UI Light"/>
                <a:cs typeface="Segoe UI Light"/>
              </a:rPr>
              <a:t> workshops for 8-16 </a:t>
            </a:r>
            <a:r>
              <a:rPr lang="fr-CA" sz="2000" dirty="0" err="1">
                <a:latin typeface="Segoe UI Light"/>
                <a:cs typeface="Segoe UI Light"/>
              </a:rPr>
              <a:t>year-olds</a:t>
            </a:r>
            <a:endParaRPr lang="en-US" sz="2000" kern="0" dirty="0">
              <a:latin typeface="Segoe UI Light" panose="020B0502040204020203" pitchFamily="34" charset="0"/>
              <a:ea typeface="Arial Unicode MS" pitchFamily="34" charset="-128"/>
              <a:cs typeface="Segoe UI Light" panose="020B0502040204020203" pitchFamily="34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BFB707BC-B451-4D09-AEB5-D581F6EEB7C6}"/>
              </a:ext>
            </a:extLst>
          </p:cNvPr>
          <p:cNvSpPr txBox="1"/>
          <p:nvPr/>
        </p:nvSpPr>
        <p:spPr>
          <a:xfrm>
            <a:off x="2307310" y="6007122"/>
            <a:ext cx="1326173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  <a:buClr>
                <a:srgbClr val="F0AB00"/>
              </a:buClr>
              <a:buSzPct val="80000"/>
            </a:pPr>
            <a:r>
              <a:rPr lang="fr-CA" sz="2000" kern="0" dirty="0" err="1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teachers</a:t>
            </a:r>
            <a:r>
              <a:rPr lang="fr-CA" sz="2000" kern="0" dirty="0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 </a:t>
            </a:r>
            <a:r>
              <a:rPr lang="fr-CA" sz="2000" kern="0" dirty="0" err="1">
                <a:latin typeface="Segoe UI Light" panose="020B0502040204020203" pitchFamily="34" charset="0"/>
                <a:ea typeface="Arial Unicode MS" pitchFamily="34" charset="-128"/>
                <a:cs typeface="Segoe UI Light" panose="020B0502040204020203" pitchFamily="34" charset="0"/>
              </a:rPr>
              <a:t>trained</a:t>
            </a:r>
            <a:endParaRPr lang="en-US" sz="2000" kern="0" dirty="0" err="1">
              <a:latin typeface="Segoe UI Light" panose="020B0502040204020203" pitchFamily="34" charset="0"/>
              <a:ea typeface="Arial Unicode MS" pitchFamily="34" charset="-128"/>
              <a:cs typeface="Segoe UI Light" panose="020B0502040204020203" pitchFamily="34" charset="0"/>
            </a:endParaRPr>
          </a:p>
        </p:txBody>
      </p:sp>
      <p:sp>
        <p:nvSpPr>
          <p:cNvPr id="38" name="Title 5">
            <a:extLst>
              <a:ext uri="{FF2B5EF4-FFF2-40B4-BE49-F238E27FC236}">
                <a16:creationId xmlns:a16="http://schemas.microsoft.com/office/drawing/2014/main" id="{0D812CB5-F92F-4E69-A1A0-6DB4456CE995}"/>
              </a:ext>
            </a:extLst>
          </p:cNvPr>
          <p:cNvSpPr txBox="1">
            <a:spLocks/>
          </p:cNvSpPr>
          <p:nvPr/>
        </p:nvSpPr>
        <p:spPr bwMode="gray">
          <a:xfrm>
            <a:off x="6435121" y="5909964"/>
            <a:ext cx="2178757" cy="606160"/>
          </a:xfrm>
          <a:prstGeom prst="rect">
            <a:avLst/>
          </a:prstGeom>
          <a:noFill/>
        </p:spPr>
        <p:txBody>
          <a:bodyPr vert="horz" lIns="91440" tIns="9144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fr-CA" sz="2000" dirty="0" err="1">
                <a:latin typeface="Segoe UI Light"/>
                <a:cs typeface="Segoe UI Light"/>
              </a:rPr>
              <a:t>average</a:t>
            </a:r>
            <a:r>
              <a:rPr lang="fr-CA" sz="2000" dirty="0">
                <a:latin typeface="Segoe UI Light"/>
                <a:cs typeface="Segoe UI Light"/>
              </a:rPr>
              <a:t> girl participation</a:t>
            </a:r>
            <a:endParaRPr lang="en-US" sz="2000" kern="0" dirty="0">
              <a:latin typeface="Segoe UI Light" panose="020B0502040204020203" pitchFamily="34" charset="0"/>
              <a:ea typeface="Arial Unicode MS" pitchFamily="34" charset="-128"/>
              <a:cs typeface="Segoe UI Light" panose="020B0502040204020203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94304C9-E497-43D3-8C4E-800845C1D2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8714" y="5388083"/>
            <a:ext cx="1524132" cy="835224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4E282EF-E558-40E7-893B-326F1BDB98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5693" y="5388083"/>
            <a:ext cx="1524132" cy="841321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15DE77F-4F74-44F0-9FA8-A44C6E7E70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06898" y="5388083"/>
            <a:ext cx="1280271" cy="83522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0C6C1F5-C9BA-4B7F-99E4-E380EB4F6D1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40878" y="5388083"/>
            <a:ext cx="883997" cy="835224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B4629382-A2AA-4293-81E1-97C1B12635D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20914" y="5388083"/>
            <a:ext cx="640135" cy="841321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5E07870D-15CB-4803-B564-6BC22FF9AEE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51123" y="4121993"/>
            <a:ext cx="2889754" cy="1182727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D7EC52EA-D618-49C1-A10C-FC64722E42D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029500" y="3990853"/>
            <a:ext cx="1677889" cy="623960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C451930E-7B2C-46D6-9CB4-5C19D9FEF6D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740407" y="2083456"/>
            <a:ext cx="1794031" cy="885264"/>
          </a:xfrm>
          <a:prstGeom prst="rect">
            <a:avLst/>
          </a:prstGeom>
        </p:spPr>
      </p:pic>
      <p:pic>
        <p:nvPicPr>
          <p:cNvPr id="44" name="Image 43">
            <a:extLst>
              <a:ext uri="{FF2B5EF4-FFF2-40B4-BE49-F238E27FC236}">
                <a16:creationId xmlns:a16="http://schemas.microsoft.com/office/drawing/2014/main" id="{8A298644-E43B-4C66-8CB7-F06AC3D7BF5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968937" y="2826263"/>
            <a:ext cx="1272933" cy="184968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034783A2-569C-4CAC-BBEB-437ABC194218}"/>
              </a:ext>
            </a:extLst>
          </p:cNvPr>
          <p:cNvSpPr/>
          <p:nvPr/>
        </p:nvSpPr>
        <p:spPr>
          <a:xfrm>
            <a:off x="274851" y="2590882"/>
            <a:ext cx="6415806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Engaging 600,000 youth across 36 countries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October is still Africa Code Week month! This year, each country gets to choose their own 1- or 2-week October time frame.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New digital learning curriculum to increase understanding of computational thinking, coding proficiency, enabling technologies &amp; data analytics.</a:t>
            </a:r>
          </a:p>
          <a:p>
            <a:pPr>
              <a:spcAft>
                <a:spcPts val="600"/>
              </a:spcAft>
            </a:pP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B1484648-5037-4F68-B13F-081756E0B91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82717" y="2067371"/>
            <a:ext cx="2475191" cy="646232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FBF38183-0198-479E-ACEF-9DA08A82BCA4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6836" y="5381345"/>
            <a:ext cx="926672" cy="835224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3941E6FE-F335-4632-8E2E-44E23DCAE10D}"/>
              </a:ext>
            </a:extLst>
          </p:cNvPr>
          <p:cNvSpPr/>
          <p:nvPr/>
        </p:nvSpPr>
        <p:spPr>
          <a:xfrm>
            <a:off x="9080331" y="1517102"/>
            <a:ext cx="28826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dirty="0">
                <a:latin typeface="Segoe UI Light" panose="020B0502040204020203" pitchFamily="34" charset="0"/>
                <a:ea typeface="Times New Roman" panose="02020603050405020304" pitchFamily="18" charset="0"/>
              </a:rPr>
              <a:t>in collaboration with:</a:t>
            </a:r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F418A64-9E38-4CD6-B76A-CE7BC9637CEE}"/>
              </a:ext>
            </a:extLst>
          </p:cNvPr>
          <p:cNvSpPr/>
          <p:nvPr/>
        </p:nvSpPr>
        <p:spPr>
          <a:xfrm>
            <a:off x="9637423" y="98558"/>
            <a:ext cx="18071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dirty="0">
                <a:latin typeface="Segoe UI Light" panose="020B0502040204020203" pitchFamily="34" charset="0"/>
                <a:ea typeface="Times New Roman" panose="02020603050405020304" pitchFamily="18" charset="0"/>
              </a:rPr>
              <a:t>An </a:t>
            </a:r>
            <a:r>
              <a:rPr lang="en-ZA" dirty="0" err="1">
                <a:latin typeface="Segoe UI Light" panose="020B0502040204020203" pitchFamily="34" charset="0"/>
                <a:ea typeface="Times New Roman" panose="02020603050405020304" pitchFamily="18" charset="0"/>
              </a:rPr>
              <a:t>initative</a:t>
            </a:r>
            <a:r>
              <a:rPr lang="en-ZA" dirty="0">
                <a:latin typeface="Segoe UI Light" panose="020B0502040204020203" pitchFamily="34" charset="0"/>
                <a:ea typeface="Times New Roman" panose="02020603050405020304" pitchFamily="18" charset="0"/>
              </a:rPr>
              <a:t> by</a:t>
            </a:r>
            <a:endParaRPr lang="en-US" dirty="0"/>
          </a:p>
        </p:txBody>
      </p:sp>
      <p:pic>
        <p:nvPicPr>
          <p:cNvPr id="54" name="Picture 4">
            <a:extLst>
              <a:ext uri="{FF2B5EF4-FFF2-40B4-BE49-F238E27FC236}">
                <a16:creationId xmlns:a16="http://schemas.microsoft.com/office/drawing/2014/main" id="{93B4D3C8-6F83-4F11-9CDE-28CE1D6616BC}"/>
              </a:ext>
            </a:extLst>
          </p:cNvPr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05789" y="510401"/>
            <a:ext cx="1913048" cy="975655"/>
          </a:xfrm>
          <a:prstGeom prst="rect">
            <a:avLst/>
          </a:prstGeom>
        </p:spPr>
      </p:pic>
      <p:pic>
        <p:nvPicPr>
          <p:cNvPr id="55" name="Image 54" descr="logo CamdenET colored fingers-01.png">
            <a:extLst>
              <a:ext uri="{FF2B5EF4-FFF2-40B4-BE49-F238E27FC236}">
                <a16:creationId xmlns:a16="http://schemas.microsoft.com/office/drawing/2014/main" id="{73DA50D6-6D1D-460E-A60C-962720D15A76}"/>
              </a:ext>
            </a:extLst>
          </p:cNvPr>
          <p:cNvPicPr>
            <a:picLocks noChangeAspect="1"/>
          </p:cNvPicPr>
          <p:nvPr/>
        </p:nvPicPr>
        <p:blipFill>
          <a:blip r:embed="rId17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16627" y="3284140"/>
            <a:ext cx="1236742" cy="446547"/>
          </a:xfrm>
          <a:prstGeom prst="rect">
            <a:avLst/>
          </a:prstGeom>
        </p:spPr>
      </p:pic>
      <p:pic>
        <p:nvPicPr>
          <p:cNvPr id="56" name="Image 55">
            <a:extLst>
              <a:ext uri="{FF2B5EF4-FFF2-40B4-BE49-F238E27FC236}">
                <a16:creationId xmlns:a16="http://schemas.microsoft.com/office/drawing/2014/main" id="{913862EC-5405-4474-94B8-112BD428C414}"/>
              </a:ext>
            </a:extLst>
          </p:cNvPr>
          <p:cNvPicPr>
            <a:picLocks noChangeAspect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5023" y="2136535"/>
            <a:ext cx="1128933" cy="369332"/>
          </a:xfrm>
          <a:prstGeom prst="rect">
            <a:avLst/>
          </a:prstGeom>
        </p:spPr>
      </p:pic>
      <p:pic>
        <p:nvPicPr>
          <p:cNvPr id="57" name="Image 56">
            <a:extLst>
              <a:ext uri="{FF2B5EF4-FFF2-40B4-BE49-F238E27FC236}">
                <a16:creationId xmlns:a16="http://schemas.microsoft.com/office/drawing/2014/main" id="{F57CC6F4-A928-4DBC-B6E5-DD20EBE5A5F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0920" y="4000493"/>
            <a:ext cx="612334" cy="604680"/>
          </a:xfrm>
          <a:prstGeom prst="rect">
            <a:avLst/>
          </a:prstGeom>
        </p:spPr>
      </p:pic>
      <p:pic>
        <p:nvPicPr>
          <p:cNvPr id="58" name="Image 57">
            <a:extLst>
              <a:ext uri="{FF2B5EF4-FFF2-40B4-BE49-F238E27FC236}">
                <a16:creationId xmlns:a16="http://schemas.microsoft.com/office/drawing/2014/main" id="{6183CEB8-E993-4ECB-B002-E87FA7F924CF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794125" y="371524"/>
            <a:ext cx="5846571" cy="646232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DB6F7C3-0995-49FD-B139-5CB7C7C18C9A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398" y="3321504"/>
            <a:ext cx="965310" cy="31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681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7" grpId="0"/>
      <p:bldP spid="29" grpId="0"/>
      <p:bldP spid="31" grpId="0"/>
      <p:bldP spid="33" grpId="0"/>
      <p:bldP spid="34" grpId="0"/>
      <p:bldP spid="35" grpId="0"/>
      <p:bldP spid="12" grpId="0" build="p"/>
      <p:bldP spid="14" grpId="0" build="p"/>
      <p:bldP spid="16" grpId="0" build="p"/>
      <p:bldP spid="19" grpId="0"/>
      <p:bldP spid="28" grpId="0"/>
      <p:bldP spid="30" grpId="0"/>
      <p:bldP spid="32" grpId="0"/>
      <p:bldP spid="36" grpId="0"/>
      <p:bldP spid="37" grpId="0"/>
      <p:bldP spid="3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109</Words>
  <Application>Microsoft Office PowerPoint</Application>
  <PresentationFormat>Grand écran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1" baseType="lpstr">
      <vt:lpstr>Arial</vt:lpstr>
      <vt:lpstr>Arial Unicode MS</vt:lpstr>
      <vt:lpstr>Calibri</vt:lpstr>
      <vt:lpstr>Calibri Light</vt:lpstr>
      <vt:lpstr>Courier New</vt:lpstr>
      <vt:lpstr>Headline One</vt:lpstr>
      <vt:lpstr>Segoe UI Light</vt:lpstr>
      <vt:lpstr>Times New Roman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Betis</dc:creator>
  <cp:lastModifiedBy>Claire Betis</cp:lastModifiedBy>
  <cp:revision>6</cp:revision>
  <dcterms:created xsi:type="dcterms:W3CDTF">2018-06-19T13:55:38Z</dcterms:created>
  <dcterms:modified xsi:type="dcterms:W3CDTF">2018-06-25T12:19:05Z</dcterms:modified>
</cp:coreProperties>
</file>